
<file path=[Content_Types].xml><?xml version="1.0" encoding="utf-8"?>
<Types xmlns="http://schemas.openxmlformats.org/package/2006/content-types">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816" r:id="rId1"/>
  </p:sldMasterIdLst>
  <p:notesMasterIdLst>
    <p:notesMasterId r:id="rId18"/>
  </p:notesMasterIdLst>
  <p:sldIdLst>
    <p:sldId id="256" r:id="rId2"/>
    <p:sldId id="395" r:id="rId3"/>
    <p:sldId id="400" r:id="rId4"/>
    <p:sldId id="398" r:id="rId5"/>
    <p:sldId id="399" r:id="rId6"/>
    <p:sldId id="401" r:id="rId7"/>
    <p:sldId id="402" r:id="rId8"/>
    <p:sldId id="403" r:id="rId9"/>
    <p:sldId id="404" r:id="rId10"/>
    <p:sldId id="405" r:id="rId11"/>
    <p:sldId id="406" r:id="rId12"/>
    <p:sldId id="407" r:id="rId13"/>
    <p:sldId id="408" r:id="rId14"/>
    <p:sldId id="411" r:id="rId15"/>
    <p:sldId id="410" r:id="rId16"/>
    <p:sldId id="277" r:id="rId17"/>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u, Yiqing [MEDCN]" initials="WY[" lastIdx="3"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80"/>
    <a:srgbClr val="8AC34A"/>
    <a:srgbClr val="000064"/>
    <a:srgbClr val="669900"/>
    <a:srgbClr val="DC5400"/>
    <a:srgbClr val="C4F8C5"/>
    <a:srgbClr val="6D6D6D"/>
    <a:srgbClr val="EAFCEA"/>
    <a:srgbClr val="8DEF8D"/>
    <a:srgbClr val="99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561" autoAdjust="0"/>
    <p:restoredTop sz="86716" autoAdjust="0"/>
  </p:normalViewPr>
  <p:slideViewPr>
    <p:cSldViewPr>
      <p:cViewPr varScale="1">
        <p:scale>
          <a:sx n="129" d="100"/>
          <a:sy n="129" d="100"/>
        </p:scale>
        <p:origin x="1624" y="192"/>
      </p:cViewPr>
      <p:guideLst>
        <p:guide orient="horz" pos="2160"/>
        <p:guide pos="2880"/>
      </p:guideLst>
    </p:cSldViewPr>
  </p:slideViewPr>
  <p:outlineViewPr>
    <p:cViewPr>
      <p:scale>
        <a:sx n="33" d="100"/>
        <a:sy n="33" d="100"/>
      </p:scale>
      <p:origin x="0" y="-133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media/image1.jpeg>
</file>

<file path=ppt/media/image2.jpeg>
</file>

<file path=ppt/media/image3.jpeg>
</file>

<file path=ppt/media/image4.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pitchFamily="34" charset="0"/>
                <a:ea typeface="+mn-ea"/>
                <a:cs typeface="Arial" charset="0"/>
              </a:defRPr>
            </a:lvl1pPr>
          </a:lstStyle>
          <a:p>
            <a:pPr>
              <a:defRPr/>
            </a:pPr>
            <a:endParaRPr lang="en-CA" altLang="zh-CN"/>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pitchFamily="34" charset="0"/>
                <a:ea typeface="+mn-ea"/>
                <a:cs typeface="Arial" charset="0"/>
              </a:defRPr>
            </a:lvl1pPr>
          </a:lstStyle>
          <a:p>
            <a:pPr>
              <a:defRPr/>
            </a:pPr>
            <a:fld id="{F2940AED-CFB5-454B-AA2C-15E01C50F559}" type="datetimeFigureOut">
              <a:rPr lang="en-CA" altLang="zh-CN"/>
              <a:pPr>
                <a:defRPr/>
              </a:pPr>
              <a:t>2018-04-21</a:t>
            </a:fld>
            <a:endParaRPr lang="en-CA" altLang="zh-C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CA"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pitchFamily="34" charset="0"/>
                <a:ea typeface="+mn-ea"/>
                <a:cs typeface="Arial" charset="0"/>
              </a:defRPr>
            </a:lvl1pPr>
          </a:lstStyle>
          <a:p>
            <a:pPr>
              <a:defRPr/>
            </a:pPr>
            <a:endParaRPr lang="en-CA" altLang="zh-C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宋体" charset="0"/>
                <a:cs typeface="Arial" charset="0"/>
              </a:defRPr>
            </a:lvl1pPr>
          </a:lstStyle>
          <a:p>
            <a:pPr>
              <a:defRPr/>
            </a:pPr>
            <a:fld id="{0271923A-2D55-4B1D-9981-67ED56840755}" type="slidenum">
              <a:rPr lang="en-CA" altLang="zh-CN"/>
              <a:pPr>
                <a:defRPr/>
              </a:pPr>
              <a:t>‹#›</a:t>
            </a:fld>
            <a:endParaRPr lang="en-CA" altLang="zh-CN"/>
          </a:p>
        </p:txBody>
      </p:sp>
    </p:spTree>
    <p:extLst>
      <p:ext uri="{BB962C8B-B14F-4D97-AF65-F5344CB8AC3E}">
        <p14:creationId xmlns:p14="http://schemas.microsoft.com/office/powerpoint/2010/main" val="155487167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CA" altLang="en-US"/>
          </a:p>
        </p:txBody>
      </p:sp>
      <p:sp>
        <p:nvSpPr>
          <p:cNvPr id="153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61CFF1A-82E5-4B9B-9C5D-A47082AF527B}" type="slidenum">
              <a:rPr lang="en-CA" altLang="zh-CN" smtClean="0">
                <a:ea typeface="宋体" panose="02010600030101010101" pitchFamily="2" charset="-122"/>
                <a:cs typeface="Arial" panose="020B0604020202020204" pitchFamily="34" charset="0"/>
              </a:rPr>
              <a:pPr>
                <a:spcBef>
                  <a:spcPct val="0"/>
                </a:spcBef>
              </a:pPr>
              <a:t>1</a:t>
            </a:fld>
            <a:endParaRPr lang="en-CA" altLang="zh-CN">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2147241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r>
              <a:rPr lang="en-US" altLang="zh-CN"/>
              <a:t>09/02/2018</a:t>
            </a:r>
            <a:endParaRPr lang="en-CA" altLang="zh-CN"/>
          </a:p>
        </p:txBody>
      </p:sp>
      <p:sp>
        <p:nvSpPr>
          <p:cNvPr id="5" name="Footer Placeholder 4"/>
          <p:cNvSpPr>
            <a:spLocks noGrp="1"/>
          </p:cNvSpPr>
          <p:nvPr>
            <p:ph type="ftr" sz="quarter" idx="11"/>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6" name="Slide Number Placeholder 5"/>
          <p:cNvSpPr>
            <a:spLocks noGrp="1"/>
          </p:cNvSpPr>
          <p:nvPr>
            <p:ph type="sldNum" sz="quarter" idx="12"/>
          </p:nvPr>
        </p:nvSpPr>
        <p:spPr/>
        <p:txBody>
          <a:bodyPr/>
          <a:lstStyle>
            <a:lvl1pPr>
              <a:defRPr/>
            </a:lvl1pPr>
          </a:lstStyle>
          <a:p>
            <a:pPr>
              <a:defRPr/>
            </a:pPr>
            <a:fld id="{F68BC8E2-83BC-43DF-863A-54CB4BED1370}" type="slidenum">
              <a:rPr lang="en-CA" altLang="zh-CN"/>
              <a:pPr>
                <a:defRPr/>
              </a:pPr>
              <a:t>‹#›</a:t>
            </a:fld>
            <a:endParaRPr lang="en-CA" altLang="zh-CN"/>
          </a:p>
        </p:txBody>
      </p:sp>
    </p:spTree>
    <p:extLst>
      <p:ext uri="{BB962C8B-B14F-4D97-AF65-F5344CB8AC3E}">
        <p14:creationId xmlns:p14="http://schemas.microsoft.com/office/powerpoint/2010/main" val="3800394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r>
              <a:rPr lang="en-US" altLang="zh-CN"/>
              <a:t>09/02/2018</a:t>
            </a:r>
            <a:endParaRPr lang="en-CA" altLang="zh-CN"/>
          </a:p>
        </p:txBody>
      </p:sp>
      <p:sp>
        <p:nvSpPr>
          <p:cNvPr id="5" name="Footer Placeholder 4"/>
          <p:cNvSpPr>
            <a:spLocks noGrp="1"/>
          </p:cNvSpPr>
          <p:nvPr>
            <p:ph type="ftr" sz="quarter" idx="11"/>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6" name="Slide Number Placeholder 5"/>
          <p:cNvSpPr>
            <a:spLocks noGrp="1"/>
          </p:cNvSpPr>
          <p:nvPr>
            <p:ph type="sldNum" sz="quarter" idx="12"/>
          </p:nvPr>
        </p:nvSpPr>
        <p:spPr/>
        <p:txBody>
          <a:bodyPr/>
          <a:lstStyle>
            <a:lvl1pPr>
              <a:defRPr/>
            </a:lvl1pPr>
          </a:lstStyle>
          <a:p>
            <a:pPr>
              <a:defRPr/>
            </a:pPr>
            <a:fld id="{83BC6C6A-9FF7-47E2-AFB4-AE5F1801B47F}" type="slidenum">
              <a:rPr lang="en-CA" altLang="zh-CN"/>
              <a:pPr>
                <a:defRPr/>
              </a:pPr>
              <a:t>‹#›</a:t>
            </a:fld>
            <a:endParaRPr lang="en-CA" altLang="zh-CN"/>
          </a:p>
        </p:txBody>
      </p:sp>
    </p:spTree>
    <p:extLst>
      <p:ext uri="{BB962C8B-B14F-4D97-AF65-F5344CB8AC3E}">
        <p14:creationId xmlns:p14="http://schemas.microsoft.com/office/powerpoint/2010/main" val="1375384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r>
              <a:rPr lang="en-US" altLang="zh-CN"/>
              <a:t>09/02/2018</a:t>
            </a:r>
            <a:endParaRPr lang="en-CA" altLang="zh-CN"/>
          </a:p>
        </p:txBody>
      </p:sp>
      <p:sp>
        <p:nvSpPr>
          <p:cNvPr id="5" name="Footer Placeholder 4"/>
          <p:cNvSpPr>
            <a:spLocks noGrp="1"/>
          </p:cNvSpPr>
          <p:nvPr>
            <p:ph type="ftr" sz="quarter" idx="11"/>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6" name="Slide Number Placeholder 5"/>
          <p:cNvSpPr>
            <a:spLocks noGrp="1"/>
          </p:cNvSpPr>
          <p:nvPr>
            <p:ph type="sldNum" sz="quarter" idx="12"/>
          </p:nvPr>
        </p:nvSpPr>
        <p:spPr/>
        <p:txBody>
          <a:bodyPr/>
          <a:lstStyle>
            <a:lvl1pPr>
              <a:defRPr/>
            </a:lvl1pPr>
          </a:lstStyle>
          <a:p>
            <a:pPr>
              <a:defRPr/>
            </a:pPr>
            <a:fld id="{EBBB4989-A9A3-43E1-9C24-8077685B7720}" type="slidenum">
              <a:rPr lang="en-CA" altLang="zh-CN"/>
              <a:pPr>
                <a:defRPr/>
              </a:pPr>
              <a:t>‹#›</a:t>
            </a:fld>
            <a:endParaRPr lang="en-CA" altLang="zh-CN"/>
          </a:p>
        </p:txBody>
      </p:sp>
    </p:spTree>
    <p:extLst>
      <p:ext uri="{BB962C8B-B14F-4D97-AF65-F5344CB8AC3E}">
        <p14:creationId xmlns:p14="http://schemas.microsoft.com/office/powerpoint/2010/main" val="2199978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rot="16200000">
            <a:off x="8345017" y="2434133"/>
            <a:ext cx="823664" cy="365125"/>
          </a:xfrm>
        </p:spPr>
        <p:txBody>
          <a:bodyPr/>
          <a:lstStyle>
            <a:lvl1pPr>
              <a:defRPr/>
            </a:lvl1pPr>
          </a:lstStyle>
          <a:p>
            <a:pPr>
              <a:defRPr/>
            </a:pPr>
            <a:r>
              <a:rPr lang="en-US" altLang="zh-CN" dirty="0"/>
              <a:t>09/02/2018</a:t>
            </a:r>
            <a:endParaRPr lang="en-CA" altLang="zh-CN" dirty="0"/>
          </a:p>
        </p:txBody>
      </p:sp>
      <p:sp>
        <p:nvSpPr>
          <p:cNvPr id="5" name="Footer Placeholder 4"/>
          <p:cNvSpPr>
            <a:spLocks noGrp="1"/>
          </p:cNvSpPr>
          <p:nvPr>
            <p:ph type="ftr" sz="quarter" idx="11"/>
          </p:nvPr>
        </p:nvSpPr>
        <p:spPr>
          <a:xfrm rot="16200000">
            <a:off x="7968391" y="3745843"/>
            <a:ext cx="1574875" cy="365125"/>
          </a:xfrm>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6" name="Slide Number Placeholder 5"/>
          <p:cNvSpPr>
            <a:spLocks noGrp="1"/>
          </p:cNvSpPr>
          <p:nvPr>
            <p:ph type="sldNum" sz="quarter" idx="12"/>
          </p:nvPr>
        </p:nvSpPr>
        <p:spPr>
          <a:xfrm>
            <a:off x="8481190" y="76200"/>
            <a:ext cx="549275" cy="396875"/>
          </a:xfrm>
        </p:spPr>
        <p:txBody>
          <a:bodyPr/>
          <a:lstStyle>
            <a:lvl1pPr>
              <a:defRPr>
                <a:solidFill>
                  <a:srgbClr val="000080"/>
                </a:solidFill>
              </a:defRPr>
            </a:lvl1pPr>
          </a:lstStyle>
          <a:p>
            <a:pPr>
              <a:defRPr/>
            </a:pPr>
            <a:fld id="{D70A213C-5F48-4202-90D9-4052C1134005}" type="slidenum">
              <a:rPr lang="en-CA" altLang="zh-CN" smtClean="0"/>
              <a:pPr>
                <a:defRPr/>
              </a:pPr>
              <a:t>‹#›</a:t>
            </a:fld>
            <a:endParaRPr lang="en-CA" altLang="zh-CN" dirty="0"/>
          </a:p>
        </p:txBody>
      </p:sp>
    </p:spTree>
    <p:extLst>
      <p:ext uri="{BB962C8B-B14F-4D97-AF65-F5344CB8AC3E}">
        <p14:creationId xmlns:p14="http://schemas.microsoft.com/office/powerpoint/2010/main" val="1495844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r>
              <a:rPr lang="en-US" altLang="zh-CN"/>
              <a:t>09/02/2018</a:t>
            </a:r>
            <a:endParaRPr lang="en-CA" altLang="zh-CN"/>
          </a:p>
        </p:txBody>
      </p:sp>
      <p:sp>
        <p:nvSpPr>
          <p:cNvPr id="5" name="Footer Placeholder 4"/>
          <p:cNvSpPr>
            <a:spLocks noGrp="1"/>
          </p:cNvSpPr>
          <p:nvPr>
            <p:ph type="ftr" sz="quarter" idx="11"/>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6" name="Slide Number Placeholder 5"/>
          <p:cNvSpPr>
            <a:spLocks noGrp="1"/>
          </p:cNvSpPr>
          <p:nvPr>
            <p:ph type="sldNum" sz="quarter" idx="12"/>
          </p:nvPr>
        </p:nvSpPr>
        <p:spPr/>
        <p:txBody>
          <a:bodyPr/>
          <a:lstStyle>
            <a:lvl1pPr>
              <a:defRPr/>
            </a:lvl1pPr>
          </a:lstStyle>
          <a:p>
            <a:pPr>
              <a:defRPr/>
            </a:pPr>
            <a:fld id="{DF7D1F63-9B6C-40AD-985D-968EC837BF04}" type="slidenum">
              <a:rPr lang="en-CA" altLang="zh-CN"/>
              <a:pPr>
                <a:defRPr/>
              </a:pPr>
              <a:t>‹#›</a:t>
            </a:fld>
            <a:endParaRPr lang="en-CA" altLang="zh-CN"/>
          </a:p>
        </p:txBody>
      </p:sp>
    </p:spTree>
    <p:extLst>
      <p:ext uri="{BB962C8B-B14F-4D97-AF65-F5344CB8AC3E}">
        <p14:creationId xmlns:p14="http://schemas.microsoft.com/office/powerpoint/2010/main" val="2971589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vl1pPr>
          </a:lstStyle>
          <a:p>
            <a:pPr>
              <a:defRPr/>
            </a:pPr>
            <a:r>
              <a:rPr lang="en-US" altLang="zh-CN"/>
              <a:t>09/02/2018</a:t>
            </a:r>
            <a:endParaRPr lang="en-CA" altLang="zh-CN"/>
          </a:p>
        </p:txBody>
      </p:sp>
      <p:sp>
        <p:nvSpPr>
          <p:cNvPr id="6" name="Footer Placeholder 5"/>
          <p:cNvSpPr>
            <a:spLocks noGrp="1"/>
          </p:cNvSpPr>
          <p:nvPr>
            <p:ph type="ftr" sz="quarter" idx="11"/>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7" name="Slide Number Placeholder 6"/>
          <p:cNvSpPr>
            <a:spLocks noGrp="1"/>
          </p:cNvSpPr>
          <p:nvPr>
            <p:ph type="sldNum" sz="quarter" idx="12"/>
          </p:nvPr>
        </p:nvSpPr>
        <p:spPr/>
        <p:txBody>
          <a:bodyPr/>
          <a:lstStyle>
            <a:lvl1pPr>
              <a:defRPr/>
            </a:lvl1pPr>
          </a:lstStyle>
          <a:p>
            <a:pPr>
              <a:defRPr/>
            </a:pPr>
            <a:fld id="{C3698E05-1D89-47C8-B8DA-AE89FF54D428}" type="slidenum">
              <a:rPr lang="en-CA" altLang="zh-CN"/>
              <a:pPr>
                <a:defRPr/>
              </a:pPr>
              <a:t>‹#›</a:t>
            </a:fld>
            <a:endParaRPr lang="en-CA" altLang="zh-CN"/>
          </a:p>
        </p:txBody>
      </p:sp>
    </p:spTree>
    <p:extLst>
      <p:ext uri="{BB962C8B-B14F-4D97-AF65-F5344CB8AC3E}">
        <p14:creationId xmlns:p14="http://schemas.microsoft.com/office/powerpoint/2010/main" val="1536826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pPr>
              <a:defRPr/>
            </a:pPr>
            <a:r>
              <a:rPr lang="en-US" altLang="zh-CN"/>
              <a:t>09/02/2018</a:t>
            </a:r>
            <a:endParaRPr lang="en-CA" altLang="zh-CN"/>
          </a:p>
        </p:txBody>
      </p:sp>
      <p:sp>
        <p:nvSpPr>
          <p:cNvPr id="8" name="Footer Placeholder 7"/>
          <p:cNvSpPr>
            <a:spLocks noGrp="1"/>
          </p:cNvSpPr>
          <p:nvPr>
            <p:ph type="ftr" sz="quarter" idx="11"/>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9" name="Slide Number Placeholder 8"/>
          <p:cNvSpPr>
            <a:spLocks noGrp="1"/>
          </p:cNvSpPr>
          <p:nvPr>
            <p:ph type="sldNum" sz="quarter" idx="12"/>
          </p:nvPr>
        </p:nvSpPr>
        <p:spPr/>
        <p:txBody>
          <a:bodyPr/>
          <a:lstStyle>
            <a:lvl1pPr>
              <a:defRPr/>
            </a:lvl1pPr>
          </a:lstStyle>
          <a:p>
            <a:pPr>
              <a:defRPr/>
            </a:pPr>
            <a:fld id="{88845E99-F929-4DAF-8519-A9DBC0A0FD25}" type="slidenum">
              <a:rPr lang="en-CA" altLang="zh-CN"/>
              <a:pPr>
                <a:defRPr/>
              </a:pPr>
              <a:t>‹#›</a:t>
            </a:fld>
            <a:endParaRPr lang="en-CA" altLang="zh-CN"/>
          </a:p>
        </p:txBody>
      </p:sp>
    </p:spTree>
    <p:extLst>
      <p:ext uri="{BB962C8B-B14F-4D97-AF65-F5344CB8AC3E}">
        <p14:creationId xmlns:p14="http://schemas.microsoft.com/office/powerpoint/2010/main" val="3849341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pPr>
              <a:defRPr/>
            </a:pPr>
            <a:r>
              <a:rPr lang="en-US" altLang="zh-CN"/>
              <a:t>09/02/2018</a:t>
            </a:r>
            <a:endParaRPr lang="en-CA" altLang="zh-CN"/>
          </a:p>
        </p:txBody>
      </p:sp>
      <p:sp>
        <p:nvSpPr>
          <p:cNvPr id="4" name="Footer Placeholder 3"/>
          <p:cNvSpPr>
            <a:spLocks noGrp="1"/>
          </p:cNvSpPr>
          <p:nvPr>
            <p:ph type="ftr" sz="quarter" idx="11"/>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5" name="Slide Number Placeholder 4"/>
          <p:cNvSpPr>
            <a:spLocks noGrp="1"/>
          </p:cNvSpPr>
          <p:nvPr>
            <p:ph type="sldNum" sz="quarter" idx="12"/>
          </p:nvPr>
        </p:nvSpPr>
        <p:spPr/>
        <p:txBody>
          <a:bodyPr/>
          <a:lstStyle>
            <a:lvl1pPr>
              <a:defRPr/>
            </a:lvl1pPr>
          </a:lstStyle>
          <a:p>
            <a:pPr>
              <a:defRPr/>
            </a:pPr>
            <a:fld id="{938D090B-81A7-42B7-9C06-6261F6023735}" type="slidenum">
              <a:rPr lang="en-CA" altLang="zh-CN"/>
              <a:pPr>
                <a:defRPr/>
              </a:pPr>
              <a:t>‹#›</a:t>
            </a:fld>
            <a:endParaRPr lang="en-CA" altLang="zh-CN"/>
          </a:p>
        </p:txBody>
      </p:sp>
    </p:spTree>
    <p:extLst>
      <p:ext uri="{BB962C8B-B14F-4D97-AF65-F5344CB8AC3E}">
        <p14:creationId xmlns:p14="http://schemas.microsoft.com/office/powerpoint/2010/main" val="2972505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r>
              <a:rPr lang="en-US" altLang="zh-CN"/>
              <a:t>09/02/2018</a:t>
            </a:r>
            <a:endParaRPr lang="en-CA" altLang="zh-CN"/>
          </a:p>
        </p:txBody>
      </p:sp>
      <p:sp>
        <p:nvSpPr>
          <p:cNvPr id="3" name="Footer Placeholder 2"/>
          <p:cNvSpPr>
            <a:spLocks noGrp="1"/>
          </p:cNvSpPr>
          <p:nvPr>
            <p:ph type="ftr" sz="quarter" idx="11"/>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4" name="Slide Number Placeholder 3"/>
          <p:cNvSpPr>
            <a:spLocks noGrp="1"/>
          </p:cNvSpPr>
          <p:nvPr>
            <p:ph type="sldNum" sz="quarter" idx="12"/>
          </p:nvPr>
        </p:nvSpPr>
        <p:spPr/>
        <p:txBody>
          <a:bodyPr/>
          <a:lstStyle>
            <a:lvl1pPr>
              <a:defRPr/>
            </a:lvl1pPr>
          </a:lstStyle>
          <a:p>
            <a:pPr>
              <a:defRPr/>
            </a:pPr>
            <a:fld id="{07FB1E04-AF3E-41F8-9186-226B6D012877}" type="slidenum">
              <a:rPr lang="en-CA" altLang="zh-CN"/>
              <a:pPr>
                <a:defRPr/>
              </a:pPr>
              <a:t>‹#›</a:t>
            </a:fld>
            <a:endParaRPr lang="en-CA" altLang="zh-CN"/>
          </a:p>
        </p:txBody>
      </p:sp>
    </p:spTree>
    <p:extLst>
      <p:ext uri="{BB962C8B-B14F-4D97-AF65-F5344CB8AC3E}">
        <p14:creationId xmlns:p14="http://schemas.microsoft.com/office/powerpoint/2010/main" val="15727637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Content Placeholder 8"/>
          <p:cNvSpPr>
            <a:spLocks noGrp="1"/>
          </p:cNvSpPr>
          <p:nvPr>
            <p:ph sz="quarter" idx="13"/>
          </p:nvPr>
        </p:nvSpPr>
        <p:spPr>
          <a:xfrm>
            <a:off x="304800" y="381000"/>
            <a:ext cx="7772400" cy="4942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4"/>
          </p:nvPr>
        </p:nvSpPr>
        <p:spPr/>
        <p:txBody>
          <a:bodyPr/>
          <a:lstStyle>
            <a:lvl1pPr>
              <a:defRPr/>
            </a:lvl1pPr>
          </a:lstStyle>
          <a:p>
            <a:pPr>
              <a:defRPr/>
            </a:pPr>
            <a:r>
              <a:rPr lang="en-US" altLang="zh-CN"/>
              <a:t>09/02/2018</a:t>
            </a:r>
            <a:endParaRPr lang="en-CA" altLang="zh-CN"/>
          </a:p>
        </p:txBody>
      </p:sp>
      <p:sp>
        <p:nvSpPr>
          <p:cNvPr id="6" name="Footer Placeholder 5"/>
          <p:cNvSpPr>
            <a:spLocks noGrp="1"/>
          </p:cNvSpPr>
          <p:nvPr>
            <p:ph type="ftr" sz="quarter" idx="15"/>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7" name="Slide Number Placeholder 6"/>
          <p:cNvSpPr>
            <a:spLocks noGrp="1"/>
          </p:cNvSpPr>
          <p:nvPr>
            <p:ph type="sldNum" sz="quarter" idx="16"/>
          </p:nvPr>
        </p:nvSpPr>
        <p:spPr/>
        <p:txBody>
          <a:bodyPr/>
          <a:lstStyle>
            <a:lvl1pPr>
              <a:defRPr/>
            </a:lvl1pPr>
          </a:lstStyle>
          <a:p>
            <a:pPr>
              <a:defRPr/>
            </a:pPr>
            <a:fld id="{4ED78EF0-606A-4C25-8BF7-D7BEEB9942A2}" type="slidenum">
              <a:rPr lang="en-CA" altLang="zh-CN"/>
              <a:pPr>
                <a:defRPr/>
              </a:pPr>
              <a:t>‹#›</a:t>
            </a:fld>
            <a:endParaRPr lang="en-CA" altLang="zh-CN"/>
          </a:p>
        </p:txBody>
      </p:sp>
    </p:spTree>
    <p:extLst>
      <p:ext uri="{BB962C8B-B14F-4D97-AF65-F5344CB8AC3E}">
        <p14:creationId xmlns:p14="http://schemas.microsoft.com/office/powerpoint/2010/main" val="252251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7"/>
          <p:cNvSpPr>
            <a:spLocks noGrp="1"/>
          </p:cNvSpPr>
          <p:nvPr>
            <p:ph type="dt" sz="half" idx="10"/>
          </p:nvPr>
        </p:nvSpPr>
        <p:spPr/>
        <p:txBody>
          <a:bodyPr/>
          <a:lstStyle>
            <a:lvl1pPr>
              <a:defRPr/>
            </a:lvl1pPr>
          </a:lstStyle>
          <a:p>
            <a:pPr>
              <a:defRPr/>
            </a:pPr>
            <a:r>
              <a:rPr lang="en-US" altLang="zh-CN"/>
              <a:t>09/02/2018</a:t>
            </a:r>
            <a:endParaRPr lang="en-CA" altLang="zh-CN"/>
          </a:p>
        </p:txBody>
      </p:sp>
      <p:sp>
        <p:nvSpPr>
          <p:cNvPr id="6" name="Slide Number Placeholder 8"/>
          <p:cNvSpPr>
            <a:spLocks noGrp="1"/>
          </p:cNvSpPr>
          <p:nvPr>
            <p:ph type="sldNum" sz="quarter" idx="11"/>
          </p:nvPr>
        </p:nvSpPr>
        <p:spPr/>
        <p:txBody>
          <a:bodyPr/>
          <a:lstStyle>
            <a:lvl1pPr>
              <a:defRPr/>
            </a:lvl1pPr>
          </a:lstStyle>
          <a:p>
            <a:pPr>
              <a:defRPr/>
            </a:pPr>
            <a:fld id="{C1367562-412F-4628-A48D-72D9A5B2EF40}" type="slidenum">
              <a:rPr lang="en-CA" altLang="zh-CN"/>
              <a:pPr>
                <a:defRPr/>
              </a:pPr>
              <a:t>‹#›</a:t>
            </a:fld>
            <a:endParaRPr lang="en-CA" altLang="zh-CN"/>
          </a:p>
        </p:txBody>
      </p:sp>
      <p:sp>
        <p:nvSpPr>
          <p:cNvPr id="7" name="Footer Placeholder 9"/>
          <p:cNvSpPr>
            <a:spLocks noGrp="1"/>
          </p:cNvSpPr>
          <p:nvPr>
            <p:ph type="ftr" sz="quarter" idx="12"/>
          </p:nvPr>
        </p:nvSpPr>
        <p:spPr/>
        <p:txBody>
          <a:bodyPr/>
          <a:lstStyle>
            <a:lvl1pPr>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Tree>
    <p:extLst>
      <p:ext uri="{BB962C8B-B14F-4D97-AF65-F5344CB8AC3E}">
        <p14:creationId xmlns:p14="http://schemas.microsoft.com/office/powerpoint/2010/main" val="2785292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027" name="Text Placeholder 2"/>
          <p:cNvSpPr>
            <a:spLocks noGrp="1"/>
          </p:cNvSpPr>
          <p:nvPr>
            <p:ph type="body" idx="1"/>
          </p:nvPr>
        </p:nvSpPr>
        <p:spPr bwMode="auto">
          <a:xfrm>
            <a:off x="457200" y="1600200"/>
            <a:ext cx="7620000" cy="480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ltLang="zh-CN">
              <a:solidFill>
                <a:srgbClr val="FFFFFF"/>
              </a:solidFill>
              <a:cs typeface="Arial" charset="0"/>
            </a:endParaRPr>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ltLang="zh-CN">
              <a:solidFill>
                <a:srgbClr val="FFFFFF"/>
              </a:solidFill>
              <a:cs typeface="Arial" charset="0"/>
            </a:endParaRPr>
          </a:p>
        </p:txBody>
      </p:sp>
      <p:sp>
        <p:nvSpPr>
          <p:cNvPr id="6" name="Slide Number Placeholder 5"/>
          <p:cNvSpPr>
            <a:spLocks noGrp="1"/>
          </p:cNvSpPr>
          <p:nvPr>
            <p:ph type="sldNum" sz="quarter" idx="4"/>
          </p:nvPr>
        </p:nvSpPr>
        <p:spPr>
          <a:xfrm>
            <a:off x="8531226" y="5648327"/>
            <a:ext cx="549275" cy="396875"/>
          </a:xfrm>
          <a:prstGeom prst="bracketPair">
            <a:avLst>
              <a:gd name="adj" fmla="val 17949"/>
            </a:avLst>
          </a:prstGeom>
          <a:ln w="19050">
            <a:solidFill>
              <a:srgbClr val="FFFFFF"/>
            </a:solidFill>
          </a:ln>
        </p:spPr>
        <p:txBody>
          <a:bodyPr vert="horz" wrap="square" lIns="0" tIns="0" rIns="0" bIns="0" numCol="1" anchor="ctr" anchorCtr="0" compatLnSpc="1">
            <a:prstTxWarp prst="textNoShape">
              <a:avLst/>
            </a:prstTxWarp>
          </a:bodyPr>
          <a:lstStyle>
            <a:lvl1pPr algn="ctr" eaLnBrk="1" hangingPunct="1">
              <a:defRPr>
                <a:solidFill>
                  <a:srgbClr val="FFFFFF"/>
                </a:solidFill>
                <a:latin typeface="Calibri" charset="0"/>
                <a:ea typeface="宋体" charset="0"/>
                <a:cs typeface="Arial" charset="0"/>
              </a:defRPr>
            </a:lvl1pPr>
          </a:lstStyle>
          <a:p>
            <a:pPr>
              <a:defRPr/>
            </a:pPr>
            <a:fld id="{8E8E386C-1E43-431D-8CE6-7DC9DC905E86}" type="slidenum">
              <a:rPr lang="en-CA" altLang="zh-CN"/>
              <a:pPr>
                <a:defRPr/>
              </a:pPr>
              <a:t>‹#›</a:t>
            </a:fld>
            <a:endParaRPr lang="en-CA" altLang="zh-CN"/>
          </a:p>
        </p:txBody>
      </p:sp>
      <p:sp>
        <p:nvSpPr>
          <p:cNvPr id="5" name="Footer Placeholder 4"/>
          <p:cNvSpPr>
            <a:spLocks noGrp="1"/>
          </p:cNvSpPr>
          <p:nvPr>
            <p:ph type="ftr" sz="quarter" idx="3"/>
          </p:nvPr>
        </p:nvSpPr>
        <p:spPr>
          <a:xfrm rot="16200000">
            <a:off x="7587457" y="4048921"/>
            <a:ext cx="2366963"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a:solidFill>
                  <a:schemeClr val="bg2"/>
                </a:solidFill>
                <a:latin typeface="Calibri" pitchFamily="34" charset="0"/>
                <a:ea typeface="+mn-ea"/>
                <a:cs typeface="Arial" charset="0"/>
              </a:defRPr>
            </a:lvl1pPr>
          </a:lstStyle>
          <a:p>
            <a:pPr>
              <a:defRPr/>
            </a:pPr>
            <a:r>
              <a:rPr lang="zh-CN" altLang="en-US"/>
              <a:t>湘雅</a:t>
            </a:r>
            <a:r>
              <a:rPr lang="en-US" altLang="zh-CN"/>
              <a:t>-</a:t>
            </a:r>
            <a:r>
              <a:rPr lang="zh-CN" altLang="en-US"/>
              <a:t>速即纱</a:t>
            </a:r>
            <a:r>
              <a:rPr lang="en-US" altLang="zh-CN"/>
              <a:t>-</a:t>
            </a:r>
            <a:r>
              <a:rPr lang="zh-CN" altLang="en-US"/>
              <a:t>真实世界研究</a:t>
            </a:r>
            <a:endParaRPr lang="en-CA" altLang="zh-CN"/>
          </a:p>
        </p:txBody>
      </p:sp>
      <p:sp>
        <p:nvSpPr>
          <p:cNvPr id="4" name="Date Placeholder 3"/>
          <p:cNvSpPr>
            <a:spLocks noGrp="1"/>
          </p:cNvSpPr>
          <p:nvPr>
            <p:ph type="dt" sz="half" idx="2"/>
          </p:nvPr>
        </p:nvSpPr>
        <p:spPr>
          <a:xfrm rot="16200000">
            <a:off x="7551738" y="1646239"/>
            <a:ext cx="2438400" cy="365125"/>
          </a:xfrm>
          <a:prstGeom prst="rect">
            <a:avLst/>
          </a:prstGeom>
        </p:spPr>
        <p:txBody>
          <a:bodyPr vert="horz" wrap="square" lIns="91440" tIns="45720" rIns="91440" bIns="45720" numCol="1" anchor="ctr" anchorCtr="0" compatLnSpc="1">
            <a:prstTxWarp prst="textNoShape">
              <a:avLst/>
            </a:prstTxWarp>
          </a:bodyPr>
          <a:lstStyle>
            <a:lvl1pPr eaLnBrk="1" hangingPunct="1">
              <a:defRPr sz="900">
                <a:solidFill>
                  <a:schemeClr val="bg2"/>
                </a:solidFill>
                <a:latin typeface="Calibri" pitchFamily="34" charset="0"/>
                <a:ea typeface="+mn-ea"/>
                <a:cs typeface="Arial" charset="0"/>
              </a:defRPr>
            </a:lvl1pPr>
          </a:lstStyle>
          <a:p>
            <a:pPr>
              <a:defRPr/>
            </a:pPr>
            <a:r>
              <a:rPr lang="en-US" altLang="zh-CN"/>
              <a:t>09/02/2018</a:t>
            </a:r>
            <a:endParaRPr lang="en-CA" altLang="zh-CN"/>
          </a:p>
        </p:txBody>
      </p:sp>
    </p:spTree>
  </p:cSld>
  <p:clrMap bg1="lt1" tx1="dk1" bg2="lt2" tx2="dk2" accent1="accent1" accent2="accent2" accent3="accent3" accent4="accent4" accent5="accent5" accent6="accent6" hlink="hlink" folHlink="folHlink"/>
  <p:sldLayoutIdLst>
    <p:sldLayoutId id="2147484455" r:id="rId1"/>
    <p:sldLayoutId id="2147484456" r:id="rId2"/>
    <p:sldLayoutId id="2147484457" r:id="rId3"/>
    <p:sldLayoutId id="2147484458" r:id="rId4"/>
    <p:sldLayoutId id="2147484459" r:id="rId5"/>
    <p:sldLayoutId id="2147484460" r:id="rId6"/>
    <p:sldLayoutId id="2147484461" r:id="rId7"/>
    <p:sldLayoutId id="2147484462" r:id="rId8"/>
    <p:sldLayoutId id="2147484463" r:id="rId9"/>
    <p:sldLayoutId id="2147484464" r:id="rId10"/>
    <p:sldLayoutId id="2147484465" r:id="rId11"/>
  </p:sldLayoutIdLst>
  <p:hf hdr="0" ftr="0" dt="0"/>
  <p:txStyles>
    <p:titleStyle>
      <a:lvl1pPr algn="l" rtl="0" eaLnBrk="0" fontAlgn="base" hangingPunct="0">
        <a:spcBef>
          <a:spcPct val="0"/>
        </a:spcBef>
        <a:spcAft>
          <a:spcPct val="0"/>
        </a:spcAft>
        <a:defRPr sz="3450" kern="1200" spc="-75">
          <a:solidFill>
            <a:schemeClr val="tx2"/>
          </a:solidFill>
          <a:latin typeface="+mj-lt"/>
          <a:ea typeface="+mj-ea"/>
          <a:cs typeface="+mj-cs"/>
        </a:defRPr>
      </a:lvl1pPr>
      <a:lvl2pPr algn="l" rtl="0" eaLnBrk="0" fontAlgn="base" hangingPunct="0">
        <a:spcBef>
          <a:spcPct val="0"/>
        </a:spcBef>
        <a:spcAft>
          <a:spcPct val="0"/>
        </a:spcAft>
        <a:defRPr sz="3450">
          <a:solidFill>
            <a:schemeClr val="tx2"/>
          </a:solidFill>
          <a:latin typeface="Cambria" pitchFamily="18" charset="0"/>
        </a:defRPr>
      </a:lvl2pPr>
      <a:lvl3pPr algn="l" rtl="0" eaLnBrk="0" fontAlgn="base" hangingPunct="0">
        <a:spcBef>
          <a:spcPct val="0"/>
        </a:spcBef>
        <a:spcAft>
          <a:spcPct val="0"/>
        </a:spcAft>
        <a:defRPr sz="3450">
          <a:solidFill>
            <a:schemeClr val="tx2"/>
          </a:solidFill>
          <a:latin typeface="Cambria" pitchFamily="18" charset="0"/>
        </a:defRPr>
      </a:lvl3pPr>
      <a:lvl4pPr algn="l" rtl="0" eaLnBrk="0" fontAlgn="base" hangingPunct="0">
        <a:spcBef>
          <a:spcPct val="0"/>
        </a:spcBef>
        <a:spcAft>
          <a:spcPct val="0"/>
        </a:spcAft>
        <a:defRPr sz="3450">
          <a:solidFill>
            <a:schemeClr val="tx2"/>
          </a:solidFill>
          <a:latin typeface="Cambria" pitchFamily="18" charset="0"/>
        </a:defRPr>
      </a:lvl4pPr>
      <a:lvl5pPr algn="l" rtl="0" eaLnBrk="0" fontAlgn="base" hangingPunct="0">
        <a:spcBef>
          <a:spcPct val="0"/>
        </a:spcBef>
        <a:spcAft>
          <a:spcPct val="0"/>
        </a:spcAft>
        <a:defRPr sz="3450">
          <a:solidFill>
            <a:schemeClr val="tx2"/>
          </a:solidFill>
          <a:latin typeface="Cambria" pitchFamily="18" charset="0"/>
        </a:defRPr>
      </a:lvl5pPr>
      <a:lvl6pPr marL="342900" algn="l" rtl="0" fontAlgn="base">
        <a:spcBef>
          <a:spcPct val="0"/>
        </a:spcBef>
        <a:spcAft>
          <a:spcPct val="0"/>
        </a:spcAft>
        <a:defRPr sz="3450">
          <a:solidFill>
            <a:schemeClr val="tx2"/>
          </a:solidFill>
          <a:latin typeface="Cambria" pitchFamily="18" charset="0"/>
        </a:defRPr>
      </a:lvl6pPr>
      <a:lvl7pPr marL="685800" algn="l" rtl="0" fontAlgn="base">
        <a:spcBef>
          <a:spcPct val="0"/>
        </a:spcBef>
        <a:spcAft>
          <a:spcPct val="0"/>
        </a:spcAft>
        <a:defRPr sz="3450">
          <a:solidFill>
            <a:schemeClr val="tx2"/>
          </a:solidFill>
          <a:latin typeface="Cambria" pitchFamily="18" charset="0"/>
        </a:defRPr>
      </a:lvl7pPr>
      <a:lvl8pPr marL="1028700" algn="l" rtl="0" fontAlgn="base">
        <a:spcBef>
          <a:spcPct val="0"/>
        </a:spcBef>
        <a:spcAft>
          <a:spcPct val="0"/>
        </a:spcAft>
        <a:defRPr sz="3450">
          <a:solidFill>
            <a:schemeClr val="tx2"/>
          </a:solidFill>
          <a:latin typeface="Cambria" pitchFamily="18" charset="0"/>
        </a:defRPr>
      </a:lvl8pPr>
      <a:lvl9pPr marL="1371600" algn="l" rtl="0" fontAlgn="base">
        <a:spcBef>
          <a:spcPct val="0"/>
        </a:spcBef>
        <a:spcAft>
          <a:spcPct val="0"/>
        </a:spcAft>
        <a:defRPr sz="3450">
          <a:solidFill>
            <a:schemeClr val="tx2"/>
          </a:solidFill>
          <a:latin typeface="Cambria" pitchFamily="18" charset="0"/>
        </a:defRPr>
      </a:lvl9pPr>
    </p:titleStyle>
    <p:bodyStyle>
      <a:lvl1pPr marL="257175" indent="-171450" algn="l" rtl="0" eaLnBrk="0" fontAlgn="base" hangingPunct="0">
        <a:spcBef>
          <a:spcPct val="20000"/>
        </a:spcBef>
        <a:spcAft>
          <a:spcPct val="0"/>
        </a:spcAft>
        <a:buClr>
          <a:schemeClr val="accent1"/>
        </a:buClr>
        <a:buFont typeface="Arial" panose="020B0604020202020204" pitchFamily="34" charset="0"/>
        <a:buChar char="•"/>
        <a:defRPr sz="1650" kern="1200">
          <a:solidFill>
            <a:schemeClr val="tx1"/>
          </a:solidFill>
          <a:latin typeface="+mn-lt"/>
          <a:ea typeface="+mn-ea"/>
          <a:cs typeface="+mn-cs"/>
        </a:defRPr>
      </a:lvl1pPr>
      <a:lvl2pPr marL="479822" indent="-171450" algn="l" rtl="0" eaLnBrk="0" fontAlgn="base" hangingPunct="0">
        <a:spcBef>
          <a:spcPct val="20000"/>
        </a:spcBef>
        <a:spcAft>
          <a:spcPct val="0"/>
        </a:spcAft>
        <a:buClr>
          <a:schemeClr val="accent2"/>
        </a:buClr>
        <a:buFont typeface="Arial" panose="020B0604020202020204" pitchFamily="34" charset="0"/>
        <a:buChar char="•"/>
        <a:defRPr sz="1500" kern="1200">
          <a:solidFill>
            <a:schemeClr val="tx1"/>
          </a:solidFill>
          <a:latin typeface="+mn-lt"/>
          <a:ea typeface="+mn-ea"/>
          <a:cs typeface="+mn-cs"/>
        </a:defRPr>
      </a:lvl2pPr>
      <a:lvl3pPr marL="753666" indent="-171450" algn="l" rtl="0" eaLnBrk="0" fontAlgn="base" hangingPunct="0">
        <a:spcBef>
          <a:spcPct val="20000"/>
        </a:spcBef>
        <a:spcAft>
          <a:spcPct val="0"/>
        </a:spcAft>
        <a:buClr>
          <a:srgbClr val="D2CB6C"/>
        </a:buClr>
        <a:buFont typeface="Arial" panose="020B0604020202020204" pitchFamily="34" charset="0"/>
        <a:buChar char="•"/>
        <a:defRPr kern="1200">
          <a:solidFill>
            <a:schemeClr val="tx1"/>
          </a:solidFill>
          <a:latin typeface="+mn-lt"/>
          <a:ea typeface="+mn-ea"/>
          <a:cs typeface="+mn-cs"/>
        </a:defRPr>
      </a:lvl3pPr>
      <a:lvl4pPr marL="959644" indent="-171450" algn="l" rtl="0" eaLnBrk="0" fontAlgn="base" hangingPunct="0">
        <a:spcBef>
          <a:spcPct val="20000"/>
        </a:spcBef>
        <a:spcAft>
          <a:spcPct val="0"/>
        </a:spcAft>
        <a:buClr>
          <a:srgbClr val="95A39D"/>
        </a:buClr>
        <a:buFont typeface="Arial" panose="020B0604020202020204" pitchFamily="34" charset="0"/>
        <a:buChar char="•"/>
        <a:defRPr sz="1200" kern="1200">
          <a:solidFill>
            <a:schemeClr val="tx1"/>
          </a:solidFill>
          <a:latin typeface="+mn-lt"/>
          <a:ea typeface="+mn-ea"/>
          <a:cs typeface="+mn-cs"/>
        </a:defRPr>
      </a:lvl4pPr>
      <a:lvl5pPr marL="1165622" indent="-171450" algn="l" rtl="0" eaLnBrk="0" fontAlgn="base" hangingPunct="0">
        <a:spcBef>
          <a:spcPct val="20000"/>
        </a:spcBef>
        <a:spcAft>
          <a:spcPct val="0"/>
        </a:spcAft>
        <a:buClr>
          <a:srgbClr val="C89F5D"/>
        </a:buClr>
        <a:buFont typeface="Arial" panose="020B0604020202020204" pitchFamily="34" charset="0"/>
        <a:buChar char="•"/>
        <a:defRPr sz="1050" kern="1200">
          <a:solidFill>
            <a:schemeClr val="tx1"/>
          </a:solidFill>
          <a:latin typeface="+mn-lt"/>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TextBox 3"/>
          <p:cNvSpPr txBox="1">
            <a:spLocks noChangeArrowheads="1"/>
          </p:cNvSpPr>
          <p:nvPr/>
        </p:nvSpPr>
        <p:spPr bwMode="auto">
          <a:xfrm>
            <a:off x="31238" y="1956030"/>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Font typeface="Arial" panose="020B0604020202020204" pitchFamily="34" charset="0"/>
              <a:buChar char="•"/>
              <a:defRPr sz="2200">
                <a:solidFill>
                  <a:schemeClr val="tx1"/>
                </a:solidFill>
                <a:latin typeface="Calibri" panose="020F0502020204030204" pitchFamily="34" charset="0"/>
              </a:defRPr>
            </a:lvl1pPr>
            <a:lvl2pPr marL="742950" indent="-285750">
              <a:spcBef>
                <a:spcPct val="20000"/>
              </a:spcBef>
              <a:buClr>
                <a:schemeClr val="accent2"/>
              </a:buClr>
              <a:buFont typeface="Arial" panose="020B0604020202020204" pitchFamily="34" charset="0"/>
              <a:buChar char="•"/>
              <a:defRPr sz="2000">
                <a:solidFill>
                  <a:schemeClr val="tx1"/>
                </a:solidFill>
                <a:latin typeface="Calibri" panose="020F0502020204030204" pitchFamily="34" charset="0"/>
              </a:defRPr>
            </a:lvl2pPr>
            <a:lvl3pPr marL="1143000" indent="-228600">
              <a:spcBef>
                <a:spcPct val="20000"/>
              </a:spcBef>
              <a:buClr>
                <a:srgbClr val="D2CB6C"/>
              </a:buClr>
              <a:buFont typeface="Arial" panose="020B0604020202020204" pitchFamily="34" charset="0"/>
              <a:buChar char="•"/>
              <a:defRPr>
                <a:solidFill>
                  <a:schemeClr val="tx1"/>
                </a:solidFill>
                <a:latin typeface="Calibri" panose="020F0502020204030204" pitchFamily="34" charset="0"/>
              </a:defRPr>
            </a:lvl3pPr>
            <a:lvl4pPr marL="1600200" indent="-228600">
              <a:spcBef>
                <a:spcPct val="20000"/>
              </a:spcBef>
              <a:buClr>
                <a:srgbClr val="95A39D"/>
              </a:buClr>
              <a:buFont typeface="Arial" panose="020B0604020202020204" pitchFamily="34" charset="0"/>
              <a:buChar char="•"/>
              <a:defRPr sz="1600">
                <a:solidFill>
                  <a:schemeClr val="tx1"/>
                </a:solidFill>
                <a:latin typeface="Calibri" panose="020F0502020204030204" pitchFamily="34" charset="0"/>
              </a:defRPr>
            </a:lvl4pPr>
            <a:lvl5pPr marL="2057400" indent="-228600">
              <a:spcBef>
                <a:spcPct val="20000"/>
              </a:spcBef>
              <a:buClr>
                <a:srgbClr val="C89F5D"/>
              </a:buClr>
              <a:buFont typeface="Arial" panose="020B0604020202020204" pitchFamily="34" charset="0"/>
              <a:buChar char="•"/>
              <a:defRPr sz="1400">
                <a:solidFill>
                  <a:schemeClr val="tx1"/>
                </a:solidFill>
                <a:latin typeface="Calibri" panose="020F0502020204030204" pitchFamily="34" charset="0"/>
              </a:defRPr>
            </a:lvl5pPr>
            <a:lvl6pPr marL="2514600" indent="-228600" eaLnBrk="0" fontAlgn="base" hangingPunct="0">
              <a:spcBef>
                <a:spcPct val="20000"/>
              </a:spcBef>
              <a:spcAft>
                <a:spcPct val="0"/>
              </a:spcAft>
              <a:buClr>
                <a:srgbClr val="C89F5D"/>
              </a:buClr>
              <a:buFont typeface="Arial" panose="020B0604020202020204" pitchFamily="34" charset="0"/>
              <a:buChar char="•"/>
              <a:defRPr sz="1400">
                <a:solidFill>
                  <a:schemeClr val="tx1"/>
                </a:solidFill>
                <a:latin typeface="Calibri" panose="020F0502020204030204" pitchFamily="34" charset="0"/>
              </a:defRPr>
            </a:lvl6pPr>
            <a:lvl7pPr marL="2971800" indent="-228600" eaLnBrk="0" fontAlgn="base" hangingPunct="0">
              <a:spcBef>
                <a:spcPct val="20000"/>
              </a:spcBef>
              <a:spcAft>
                <a:spcPct val="0"/>
              </a:spcAft>
              <a:buClr>
                <a:srgbClr val="C89F5D"/>
              </a:buClr>
              <a:buFont typeface="Arial" panose="020B0604020202020204" pitchFamily="34" charset="0"/>
              <a:buChar char="•"/>
              <a:defRPr sz="1400">
                <a:solidFill>
                  <a:schemeClr val="tx1"/>
                </a:solidFill>
                <a:latin typeface="Calibri" panose="020F0502020204030204" pitchFamily="34" charset="0"/>
              </a:defRPr>
            </a:lvl7pPr>
            <a:lvl8pPr marL="3429000" indent="-228600" eaLnBrk="0" fontAlgn="base" hangingPunct="0">
              <a:spcBef>
                <a:spcPct val="20000"/>
              </a:spcBef>
              <a:spcAft>
                <a:spcPct val="0"/>
              </a:spcAft>
              <a:buClr>
                <a:srgbClr val="C89F5D"/>
              </a:buClr>
              <a:buFont typeface="Arial" panose="020B0604020202020204" pitchFamily="34" charset="0"/>
              <a:buChar char="•"/>
              <a:defRPr sz="1400">
                <a:solidFill>
                  <a:schemeClr val="tx1"/>
                </a:solidFill>
                <a:latin typeface="Calibri" panose="020F0502020204030204" pitchFamily="34" charset="0"/>
              </a:defRPr>
            </a:lvl8pPr>
            <a:lvl9pPr marL="3886200" indent="-228600" eaLnBrk="0" fontAlgn="base" hangingPunct="0">
              <a:spcBef>
                <a:spcPct val="20000"/>
              </a:spcBef>
              <a:spcAft>
                <a:spcPct val="0"/>
              </a:spcAft>
              <a:buClr>
                <a:srgbClr val="C89F5D"/>
              </a:buClr>
              <a:buFont typeface="Arial" panose="020B0604020202020204" pitchFamily="34" charset="0"/>
              <a:buChar char="•"/>
              <a:defRPr sz="1400">
                <a:solidFill>
                  <a:schemeClr val="tx1"/>
                </a:solidFill>
                <a:latin typeface="Calibri" panose="020F0502020204030204" pitchFamily="34" charset="0"/>
              </a:defRPr>
            </a:lvl9pPr>
          </a:lstStyle>
          <a:p>
            <a:pPr algn="ctr">
              <a:buNone/>
            </a:pPr>
            <a:r>
              <a:rPr lang="en-CA" altLang="zh-CN" sz="2800" b="1" dirty="0">
                <a:solidFill>
                  <a:srgbClr val="000080"/>
                </a:solidFill>
                <a:latin typeface="+mj-lt"/>
              </a:rPr>
              <a:t>Risk Factors For The Difficulties Of Daily Activities Across The Day In Chinese Children And </a:t>
            </a:r>
            <a:r>
              <a:rPr lang="en-GB" altLang="zh-CN" sz="2800" b="1" dirty="0">
                <a:solidFill>
                  <a:srgbClr val="000080"/>
                </a:solidFill>
                <a:latin typeface="+mj-lt"/>
              </a:rPr>
              <a:t>Adolescents</a:t>
            </a:r>
            <a:r>
              <a:rPr lang="en-CA" altLang="zh-CN" sz="2800" b="1" dirty="0">
                <a:solidFill>
                  <a:srgbClr val="000080"/>
                </a:solidFill>
                <a:latin typeface="+mj-lt"/>
              </a:rPr>
              <a:t> With Attention-deficit/Hyperactivity Disorder</a:t>
            </a:r>
            <a:endParaRPr lang="zh-CN" altLang="en-US" sz="3600" b="1" dirty="0">
              <a:solidFill>
                <a:srgbClr val="000080"/>
              </a:solidFill>
              <a:latin typeface="+mj-lt"/>
              <a:ea typeface="华文楷体" panose="02010600040101010101" pitchFamily="2" charset="-122"/>
            </a:endParaRPr>
          </a:p>
        </p:txBody>
      </p:sp>
      <p:sp>
        <p:nvSpPr>
          <p:cNvPr id="2" name="TextBox 1"/>
          <p:cNvSpPr txBox="1"/>
          <p:nvPr/>
        </p:nvSpPr>
        <p:spPr>
          <a:xfrm>
            <a:off x="1735931" y="1245395"/>
            <a:ext cx="5616179" cy="369332"/>
          </a:xfrm>
          <a:prstGeom prst="rect">
            <a:avLst/>
          </a:prstGeom>
          <a:noFill/>
        </p:spPr>
        <p:txBody>
          <a:bodyPr>
            <a:spAutoFit/>
          </a:bodyPr>
          <a:lstStyle/>
          <a:p>
            <a:pPr algn="ctr" eaLnBrk="1" hangingPunct="1">
              <a:defRPr/>
            </a:pPr>
            <a:r>
              <a:rPr lang="en-CA" dirty="0">
                <a:solidFill>
                  <a:srgbClr val="000064"/>
                </a:solidFill>
                <a:latin typeface="+mj-lt"/>
                <a:cs typeface="Arial" charset="0"/>
              </a:rPr>
              <a:t> </a:t>
            </a:r>
          </a:p>
        </p:txBody>
      </p:sp>
      <p:pic>
        <p:nvPicPr>
          <p:cNvPr id="14341" name="Picture 7" descr="http://www.norminchina.com/images/%E9%A6%96%E9%A1%B5_0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32656"/>
            <a:ext cx="9144000" cy="1457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Slide Number Placeholder 4">
            <a:extLst>
              <a:ext uri="{FF2B5EF4-FFF2-40B4-BE49-F238E27FC236}">
                <a16:creationId xmlns:a16="http://schemas.microsoft.com/office/drawing/2014/main" id="{C24FE41A-D199-45FC-AC2D-1331AB83570E}"/>
              </a:ext>
            </a:extLst>
          </p:cNvPr>
          <p:cNvSpPr>
            <a:spLocks noGrp="1"/>
          </p:cNvSpPr>
          <p:nvPr>
            <p:ph type="sldNum" sz="quarter" idx="12"/>
          </p:nvPr>
        </p:nvSpPr>
        <p:spPr/>
        <p:txBody>
          <a:bodyPr/>
          <a:lstStyle/>
          <a:p>
            <a:pPr>
              <a:defRPr/>
            </a:pPr>
            <a:fld id="{F68BC8E2-83BC-43DF-863A-54CB4BED1370}" type="slidenum">
              <a:rPr lang="en-CA" altLang="zh-CN" smtClean="0"/>
              <a:pPr>
                <a:defRPr/>
              </a:pPr>
              <a:t>1</a:t>
            </a:fld>
            <a:endParaRPr lang="en-CA" altLang="zh-CN"/>
          </a:p>
        </p:txBody>
      </p:sp>
      <p:sp>
        <p:nvSpPr>
          <p:cNvPr id="4" name="Rectangle 3">
            <a:extLst>
              <a:ext uri="{FF2B5EF4-FFF2-40B4-BE49-F238E27FC236}">
                <a16:creationId xmlns:a16="http://schemas.microsoft.com/office/drawing/2014/main" id="{E61FF011-289A-1F44-941C-FAAB8D7938CB}"/>
              </a:ext>
            </a:extLst>
          </p:cNvPr>
          <p:cNvSpPr/>
          <p:nvPr/>
        </p:nvSpPr>
        <p:spPr>
          <a:xfrm>
            <a:off x="282758" y="3573016"/>
            <a:ext cx="8640960" cy="2646878"/>
          </a:xfrm>
          <a:prstGeom prst="rect">
            <a:avLst/>
          </a:prstGeom>
        </p:spPr>
        <p:txBody>
          <a:bodyPr wrap="square">
            <a:spAutoFit/>
          </a:bodyPr>
          <a:lstStyle/>
          <a:p>
            <a:pPr algn="ctr">
              <a:spcAft>
                <a:spcPts val="0"/>
              </a:spcAft>
            </a:pPr>
            <a:r>
              <a:rPr lang="en-CA" dirty="0" err="1">
                <a:solidFill>
                  <a:srgbClr val="002060"/>
                </a:solidFill>
                <a:latin typeface="Times New Roman" panose="02020603050405020304" pitchFamily="18" charset="0"/>
                <a:ea typeface="DengXian" panose="02010600030101010101" pitchFamily="2" charset="-122"/>
              </a:rPr>
              <a:t>Xiaoyan</a:t>
            </a:r>
            <a:r>
              <a:rPr lang="en-CA" dirty="0">
                <a:solidFill>
                  <a:srgbClr val="002060"/>
                </a:solidFill>
                <a:latin typeface="Times New Roman" panose="02020603050405020304" pitchFamily="18" charset="0"/>
                <a:ea typeface="DengXian" panose="02010600030101010101" pitchFamily="2" charset="-122"/>
              </a:rPr>
              <a:t> Ke</a:t>
            </a:r>
            <a:r>
              <a:rPr lang="en-CA" baseline="30000" dirty="0">
                <a:solidFill>
                  <a:srgbClr val="002060"/>
                </a:solidFill>
                <a:latin typeface="Times New Roman" panose="02020603050405020304" pitchFamily="18" charset="0"/>
                <a:ea typeface="DengXian" panose="02010600030101010101" pitchFamily="2" charset="-122"/>
              </a:rPr>
              <a:t>1</a:t>
            </a:r>
            <a:r>
              <a:rPr lang="en-CA" dirty="0">
                <a:solidFill>
                  <a:srgbClr val="002060"/>
                </a:solidFill>
                <a:latin typeface="Times New Roman" panose="02020603050405020304" pitchFamily="18" charset="0"/>
                <a:ea typeface="DengXian" panose="02010600030101010101" pitchFamily="2" charset="-122"/>
              </a:rPr>
              <a:t>, </a:t>
            </a:r>
            <a:r>
              <a:rPr lang="en-CA" dirty="0" err="1">
                <a:solidFill>
                  <a:srgbClr val="002060"/>
                </a:solidFill>
                <a:latin typeface="Times New Roman" panose="02020603050405020304" pitchFamily="18" charset="0"/>
                <a:ea typeface="DengXian" panose="02010600030101010101" pitchFamily="2" charset="-122"/>
              </a:rPr>
              <a:t>Yasong</a:t>
            </a:r>
            <a:r>
              <a:rPr lang="en-CA" dirty="0">
                <a:solidFill>
                  <a:srgbClr val="002060"/>
                </a:solidFill>
                <a:latin typeface="Times New Roman" panose="02020603050405020304" pitchFamily="18" charset="0"/>
                <a:ea typeface="DengXian" panose="02010600030101010101" pitchFamily="2" charset="-122"/>
              </a:rPr>
              <a:t> Du,</a:t>
            </a:r>
            <a:r>
              <a:rPr lang="en-CA" baseline="30000" dirty="0">
                <a:solidFill>
                  <a:srgbClr val="002060"/>
                </a:solidFill>
                <a:latin typeface="Times New Roman" panose="02020603050405020304" pitchFamily="18" charset="0"/>
                <a:ea typeface="DengXian" panose="02010600030101010101" pitchFamily="2" charset="-122"/>
              </a:rPr>
              <a:t>2</a:t>
            </a:r>
            <a:r>
              <a:rPr lang="en-CA" dirty="0">
                <a:solidFill>
                  <a:srgbClr val="002060"/>
                </a:solidFill>
                <a:latin typeface="Times New Roman" panose="02020603050405020304" pitchFamily="18" charset="0"/>
                <a:ea typeface="DengXian" panose="02010600030101010101" pitchFamily="2" charset="-122"/>
              </a:rPr>
              <a:t> Yi Zheng,</a:t>
            </a:r>
            <a:r>
              <a:rPr lang="en-CA" baseline="30000" dirty="0">
                <a:solidFill>
                  <a:srgbClr val="002060"/>
                </a:solidFill>
                <a:latin typeface="Times New Roman" panose="02020603050405020304" pitchFamily="18" charset="0"/>
                <a:ea typeface="DengXian" panose="02010600030101010101" pitchFamily="2" charset="-122"/>
              </a:rPr>
              <a:t> 3</a:t>
            </a:r>
            <a:r>
              <a:rPr lang="en-CA" dirty="0">
                <a:solidFill>
                  <a:srgbClr val="002060"/>
                </a:solidFill>
                <a:latin typeface="Times New Roman" panose="02020603050405020304" pitchFamily="18" charset="0"/>
                <a:ea typeface="DengXian" panose="02010600030101010101" pitchFamily="2" charset="-122"/>
              </a:rPr>
              <a:t> </a:t>
            </a:r>
            <a:r>
              <a:rPr lang="en-CA" dirty="0" err="1">
                <a:solidFill>
                  <a:srgbClr val="002060"/>
                </a:solidFill>
                <a:latin typeface="Times New Roman" panose="02020603050405020304" pitchFamily="18" charset="0"/>
                <a:ea typeface="DengXian" panose="02010600030101010101" pitchFamily="2" charset="-122"/>
              </a:rPr>
              <a:t>Linyan</a:t>
            </a:r>
            <a:r>
              <a:rPr lang="en-CA" dirty="0">
                <a:solidFill>
                  <a:srgbClr val="002060"/>
                </a:solidFill>
                <a:latin typeface="Times New Roman" panose="02020603050405020304" pitchFamily="18" charset="0"/>
                <a:ea typeface="DengXian" panose="02010600030101010101" pitchFamily="2" charset="-122"/>
              </a:rPr>
              <a:t> Su,</a:t>
            </a:r>
            <a:r>
              <a:rPr lang="en-CA" baseline="30000" dirty="0">
                <a:solidFill>
                  <a:srgbClr val="002060"/>
                </a:solidFill>
                <a:latin typeface="Times New Roman" panose="02020603050405020304" pitchFamily="18" charset="0"/>
                <a:ea typeface="DengXian" panose="02010600030101010101" pitchFamily="2" charset="-122"/>
              </a:rPr>
              <a:t>4</a:t>
            </a:r>
            <a:r>
              <a:rPr lang="en-CA" dirty="0">
                <a:solidFill>
                  <a:srgbClr val="002060"/>
                </a:solidFill>
                <a:latin typeface="Times New Roman" panose="02020603050405020304" pitchFamily="18" charset="0"/>
                <a:ea typeface="DengXian" panose="02010600030101010101" pitchFamily="2" charset="-122"/>
              </a:rPr>
              <a:t> Yun Chen,</a:t>
            </a:r>
            <a:r>
              <a:rPr lang="en-CA" baseline="30000" dirty="0">
                <a:solidFill>
                  <a:srgbClr val="002060"/>
                </a:solidFill>
                <a:latin typeface="Times New Roman" panose="02020603050405020304" pitchFamily="18" charset="0"/>
                <a:ea typeface="DengXian" panose="02010600030101010101" pitchFamily="2" charset="-122"/>
              </a:rPr>
              <a:t>5</a:t>
            </a:r>
            <a:r>
              <a:rPr lang="en-CA" dirty="0">
                <a:solidFill>
                  <a:srgbClr val="002060"/>
                </a:solidFill>
                <a:latin typeface="Times New Roman" panose="02020603050405020304" pitchFamily="18" charset="0"/>
                <a:ea typeface="DengXian" panose="02010600030101010101" pitchFamily="2" charset="-122"/>
              </a:rPr>
              <a:t> </a:t>
            </a:r>
            <a:r>
              <a:rPr lang="en-CA" dirty="0" err="1">
                <a:solidFill>
                  <a:srgbClr val="002060"/>
                </a:solidFill>
                <a:latin typeface="Times New Roman" panose="02020603050405020304" pitchFamily="18" charset="0"/>
                <a:ea typeface="DengXian" panose="02010600030101010101" pitchFamily="2" charset="-122"/>
              </a:rPr>
              <a:t>Yanlei</a:t>
            </a:r>
            <a:r>
              <a:rPr lang="en-CA" dirty="0">
                <a:solidFill>
                  <a:srgbClr val="002060"/>
                </a:solidFill>
                <a:latin typeface="Times New Roman" panose="02020603050405020304" pitchFamily="18" charset="0"/>
                <a:ea typeface="DengXian" panose="02010600030101010101" pitchFamily="2" charset="-122"/>
              </a:rPr>
              <a:t> Zhang,</a:t>
            </a:r>
            <a:r>
              <a:rPr lang="en-CA" baseline="30000" dirty="0">
                <a:solidFill>
                  <a:srgbClr val="002060"/>
                </a:solidFill>
                <a:latin typeface="Times New Roman" panose="02020603050405020304" pitchFamily="18" charset="0"/>
                <a:ea typeface="DengXian" panose="02010600030101010101" pitchFamily="2" charset="-122"/>
              </a:rPr>
              <a:t>5</a:t>
            </a:r>
            <a:r>
              <a:rPr lang="en-CA" dirty="0">
                <a:solidFill>
                  <a:srgbClr val="002060"/>
                </a:solidFill>
                <a:latin typeface="Times New Roman" panose="02020603050405020304" pitchFamily="18" charset="0"/>
                <a:ea typeface="DengXian" panose="02010600030101010101" pitchFamily="2" charset="-122"/>
              </a:rPr>
              <a:t> </a:t>
            </a:r>
            <a:r>
              <a:rPr lang="en-CA" dirty="0" err="1">
                <a:solidFill>
                  <a:srgbClr val="002060"/>
                </a:solidFill>
                <a:latin typeface="Times New Roman" panose="02020603050405020304" pitchFamily="18" charset="0"/>
                <a:ea typeface="DengXian" panose="02010600030101010101" pitchFamily="2" charset="-122"/>
              </a:rPr>
              <a:t>Kui</a:t>
            </a:r>
            <a:r>
              <a:rPr lang="en-CA" dirty="0">
                <a:solidFill>
                  <a:srgbClr val="002060"/>
                </a:solidFill>
                <a:latin typeface="Times New Roman" panose="02020603050405020304" pitchFamily="18" charset="0"/>
                <a:ea typeface="DengXian" panose="02010600030101010101" pitchFamily="2" charset="-122"/>
              </a:rPr>
              <a:t> Chen,</a:t>
            </a:r>
            <a:r>
              <a:rPr lang="en-CA" baseline="30000" dirty="0">
                <a:solidFill>
                  <a:srgbClr val="002060"/>
                </a:solidFill>
                <a:latin typeface="Times New Roman" panose="02020603050405020304" pitchFamily="18" charset="0"/>
                <a:ea typeface="DengXian" panose="02010600030101010101" pitchFamily="2" charset="-122"/>
              </a:rPr>
              <a:t>5</a:t>
            </a:r>
            <a:r>
              <a:rPr lang="en-CA" dirty="0">
                <a:solidFill>
                  <a:srgbClr val="002060"/>
                </a:solidFill>
                <a:latin typeface="Times New Roman" panose="02020603050405020304" pitchFamily="18" charset="0"/>
                <a:ea typeface="DengXian" panose="02010600030101010101" pitchFamily="2" charset="-122"/>
              </a:rPr>
              <a:t> </a:t>
            </a:r>
            <a:r>
              <a:rPr lang="en-CA" dirty="0" err="1">
                <a:solidFill>
                  <a:srgbClr val="002060"/>
                </a:solidFill>
                <a:latin typeface="Times New Roman" panose="02020603050405020304" pitchFamily="18" charset="0"/>
                <a:ea typeface="DengXian" panose="02010600030101010101" pitchFamily="2" charset="-122"/>
              </a:rPr>
              <a:t>Qingqing</a:t>
            </a:r>
            <a:r>
              <a:rPr lang="en-CA" dirty="0">
                <a:solidFill>
                  <a:srgbClr val="002060"/>
                </a:solidFill>
                <a:latin typeface="Times New Roman" panose="02020603050405020304" pitchFamily="18" charset="0"/>
                <a:ea typeface="DengXian" panose="02010600030101010101" pitchFamily="2" charset="-122"/>
              </a:rPr>
              <a:t> Liu,</a:t>
            </a:r>
            <a:r>
              <a:rPr lang="en-CA" baseline="30000" dirty="0">
                <a:solidFill>
                  <a:srgbClr val="002060"/>
                </a:solidFill>
                <a:latin typeface="Times New Roman" panose="02020603050405020304" pitchFamily="18" charset="0"/>
                <a:ea typeface="DengXian" panose="02010600030101010101" pitchFamily="2" charset="-122"/>
              </a:rPr>
              <a:t>5</a:t>
            </a:r>
            <a:r>
              <a:rPr lang="en-CA" dirty="0">
                <a:solidFill>
                  <a:srgbClr val="002060"/>
                </a:solidFill>
                <a:latin typeface="Times New Roman" panose="02020603050405020304" pitchFamily="18" charset="0"/>
                <a:ea typeface="DengXian" panose="02010600030101010101" pitchFamily="2" charset="-122"/>
              </a:rPr>
              <a:t> Yan Cheng,</a:t>
            </a:r>
            <a:r>
              <a:rPr lang="en-CA" baseline="30000" dirty="0">
                <a:solidFill>
                  <a:srgbClr val="002060"/>
                </a:solidFill>
                <a:latin typeface="Times New Roman" panose="02020603050405020304" pitchFamily="18" charset="0"/>
                <a:ea typeface="DengXian" panose="02010600030101010101" pitchFamily="2" charset="-122"/>
              </a:rPr>
              <a:t>5</a:t>
            </a:r>
            <a:r>
              <a:rPr lang="en-CA" dirty="0">
                <a:solidFill>
                  <a:srgbClr val="002060"/>
                </a:solidFill>
                <a:latin typeface="Times New Roman" panose="02020603050405020304" pitchFamily="18" charset="0"/>
                <a:ea typeface="DengXian" panose="02010600030101010101" pitchFamily="2" charset="-122"/>
              </a:rPr>
              <a:t> </a:t>
            </a:r>
            <a:r>
              <a:rPr lang="en-CA" dirty="0" err="1">
                <a:solidFill>
                  <a:srgbClr val="002060"/>
                </a:solidFill>
                <a:latin typeface="Times New Roman" panose="02020603050405020304" pitchFamily="18" charset="0"/>
                <a:ea typeface="DengXian" panose="02010600030101010101" pitchFamily="2" charset="-122"/>
              </a:rPr>
              <a:t>Wendong</a:t>
            </a:r>
            <a:r>
              <a:rPr lang="en-CA" dirty="0">
                <a:solidFill>
                  <a:srgbClr val="002060"/>
                </a:solidFill>
                <a:latin typeface="Times New Roman" panose="02020603050405020304" pitchFamily="18" charset="0"/>
                <a:ea typeface="DengXian" panose="02010600030101010101" pitchFamily="2" charset="-122"/>
              </a:rPr>
              <a:t> Chen</a:t>
            </a:r>
            <a:r>
              <a:rPr lang="en-CA" baseline="30000" dirty="0">
                <a:solidFill>
                  <a:srgbClr val="002060"/>
                </a:solidFill>
                <a:latin typeface="Times New Roman" panose="02020603050405020304" pitchFamily="18" charset="0"/>
                <a:ea typeface="DengXian" panose="02010600030101010101" pitchFamily="2" charset="-122"/>
              </a:rPr>
              <a:t>6, 7</a:t>
            </a:r>
            <a:endParaRPr lang="en-CA" dirty="0">
              <a:solidFill>
                <a:srgbClr val="002060"/>
              </a:solidFill>
              <a:latin typeface="Times New Roman" panose="02020603050405020304" pitchFamily="18" charset="0"/>
              <a:ea typeface="DengXian" panose="02010600030101010101" pitchFamily="2" charset="-122"/>
            </a:endParaRPr>
          </a:p>
          <a:p>
            <a:pPr algn="just">
              <a:spcAft>
                <a:spcPts val="0"/>
              </a:spcAft>
            </a:pPr>
            <a:r>
              <a:rPr lang="en-CA" i="1" dirty="0">
                <a:solidFill>
                  <a:srgbClr val="002060"/>
                </a:solidFill>
                <a:latin typeface="Times New Roman" panose="02020603050405020304" pitchFamily="18" charset="0"/>
                <a:ea typeface="DengXian" panose="02010600030101010101" pitchFamily="2" charset="-122"/>
              </a:rPr>
              <a:t> </a:t>
            </a:r>
            <a:endParaRPr lang="en-CA" dirty="0">
              <a:solidFill>
                <a:srgbClr val="002060"/>
              </a:solidFill>
              <a:latin typeface="Times New Roman" panose="02020603050405020304" pitchFamily="18" charset="0"/>
              <a:ea typeface="DengXian" panose="02010600030101010101" pitchFamily="2" charset="-122"/>
            </a:endParaRPr>
          </a:p>
          <a:p>
            <a:pPr marL="342900" lvl="0" indent="-342900" algn="just">
              <a:spcAft>
                <a:spcPts val="0"/>
              </a:spcAft>
              <a:buFont typeface="+mj-lt"/>
              <a:buAutoNum type="arabicPeriod"/>
            </a:pPr>
            <a:r>
              <a:rPr lang="en-CA" sz="1600" dirty="0">
                <a:solidFill>
                  <a:srgbClr val="002060"/>
                </a:solidFill>
                <a:latin typeface="Times New Roman" panose="02020603050405020304" pitchFamily="18" charset="0"/>
                <a:ea typeface="DengXian" panose="02010600030101010101" pitchFamily="2" charset="-122"/>
              </a:rPr>
              <a:t>Nanjing Brain Hospital, Nanjing, China</a:t>
            </a:r>
          </a:p>
          <a:p>
            <a:pPr marL="342900" lvl="0" indent="-342900" algn="just">
              <a:spcAft>
                <a:spcPts val="0"/>
              </a:spcAft>
              <a:buFont typeface="+mj-lt"/>
              <a:buAutoNum type="arabicPeriod"/>
            </a:pPr>
            <a:r>
              <a:rPr lang="en-CA" sz="1600" dirty="0">
                <a:solidFill>
                  <a:srgbClr val="002060"/>
                </a:solidFill>
                <a:latin typeface="Times New Roman" panose="02020603050405020304" pitchFamily="18" charset="0"/>
                <a:ea typeface="DengXian" panose="02010600030101010101" pitchFamily="2" charset="-122"/>
              </a:rPr>
              <a:t>Shanghai Mental Health Center, Shanghai, China</a:t>
            </a:r>
          </a:p>
          <a:p>
            <a:pPr marL="342900" lvl="0" indent="-342900" algn="just">
              <a:spcAft>
                <a:spcPts val="0"/>
              </a:spcAft>
              <a:buFont typeface="+mj-lt"/>
              <a:buAutoNum type="arabicPeriod"/>
            </a:pPr>
            <a:r>
              <a:rPr lang="en-CA" sz="1600" dirty="0">
                <a:solidFill>
                  <a:srgbClr val="002060"/>
                </a:solidFill>
                <a:latin typeface="Times New Roman" panose="02020603050405020304" pitchFamily="18" charset="0"/>
                <a:ea typeface="DengXian" panose="02010600030101010101" pitchFamily="2" charset="-122"/>
              </a:rPr>
              <a:t>Beijing </a:t>
            </a:r>
            <a:r>
              <a:rPr lang="en-CA" sz="1600" dirty="0" err="1">
                <a:solidFill>
                  <a:srgbClr val="002060"/>
                </a:solidFill>
                <a:latin typeface="Times New Roman" panose="02020603050405020304" pitchFamily="18" charset="0"/>
                <a:ea typeface="DengXian" panose="02010600030101010101" pitchFamily="2" charset="-122"/>
              </a:rPr>
              <a:t>Anding</a:t>
            </a:r>
            <a:r>
              <a:rPr lang="en-CA" sz="1600" dirty="0">
                <a:solidFill>
                  <a:srgbClr val="002060"/>
                </a:solidFill>
                <a:latin typeface="Times New Roman" panose="02020603050405020304" pitchFamily="18" charset="0"/>
                <a:ea typeface="DengXian" panose="02010600030101010101" pitchFamily="2" charset="-122"/>
              </a:rPr>
              <a:t> Hospital, Beijing, China</a:t>
            </a:r>
          </a:p>
          <a:p>
            <a:pPr marL="342900" lvl="0" indent="-342900" algn="just">
              <a:spcAft>
                <a:spcPts val="0"/>
              </a:spcAft>
              <a:buFont typeface="+mj-lt"/>
              <a:buAutoNum type="arabicPeriod"/>
            </a:pPr>
            <a:r>
              <a:rPr lang="en-CA" sz="1600" dirty="0">
                <a:solidFill>
                  <a:srgbClr val="002060"/>
                </a:solidFill>
                <a:latin typeface="Times New Roman" panose="02020603050405020304" pitchFamily="18" charset="0"/>
                <a:ea typeface="DengXian" panose="02010600030101010101" pitchFamily="2" charset="-122"/>
              </a:rPr>
              <a:t>The Second Hospital of </a:t>
            </a:r>
            <a:r>
              <a:rPr lang="en-CA" sz="1600" dirty="0" err="1">
                <a:solidFill>
                  <a:srgbClr val="002060"/>
                </a:solidFill>
                <a:latin typeface="Times New Roman" panose="02020603050405020304" pitchFamily="18" charset="0"/>
                <a:ea typeface="DengXian" panose="02010600030101010101" pitchFamily="2" charset="-122"/>
              </a:rPr>
              <a:t>Xiangya</a:t>
            </a:r>
            <a:r>
              <a:rPr lang="en-CA" sz="1600" dirty="0">
                <a:solidFill>
                  <a:srgbClr val="002060"/>
                </a:solidFill>
                <a:latin typeface="Times New Roman" panose="02020603050405020304" pitchFamily="18" charset="0"/>
                <a:ea typeface="DengXian" panose="02010600030101010101" pitchFamily="2" charset="-122"/>
              </a:rPr>
              <a:t> Medical School, Changsha, China</a:t>
            </a:r>
          </a:p>
          <a:p>
            <a:pPr marL="342900" lvl="0" indent="-342900" algn="just">
              <a:spcAft>
                <a:spcPts val="0"/>
              </a:spcAft>
              <a:buFont typeface="+mj-lt"/>
              <a:buAutoNum type="arabicPeriod"/>
            </a:pPr>
            <a:r>
              <a:rPr lang="en-CA" sz="1600" dirty="0">
                <a:solidFill>
                  <a:srgbClr val="002060"/>
                </a:solidFill>
                <a:latin typeface="Times New Roman" panose="02020603050405020304" pitchFamily="18" charset="0"/>
                <a:ea typeface="DengXian" panose="02010600030101010101" pitchFamily="2" charset="-122"/>
              </a:rPr>
              <a:t>Eli Lilly and Company, Shanghai, China</a:t>
            </a:r>
          </a:p>
          <a:p>
            <a:pPr marL="342900" lvl="0" indent="-342900" algn="just">
              <a:spcAft>
                <a:spcPts val="0"/>
              </a:spcAft>
              <a:buFont typeface="+mj-lt"/>
              <a:buAutoNum type="arabicPeriod"/>
            </a:pPr>
            <a:r>
              <a:rPr lang="en-CA" sz="1600" dirty="0">
                <a:solidFill>
                  <a:srgbClr val="002060"/>
                </a:solidFill>
                <a:latin typeface="Times New Roman" panose="02020603050405020304" pitchFamily="18" charset="0"/>
                <a:ea typeface="DengXian" panose="02010600030101010101" pitchFamily="2" charset="-122"/>
              </a:rPr>
              <a:t>Changsha </a:t>
            </a:r>
            <a:r>
              <a:rPr lang="en-CA" sz="1600" dirty="0" err="1">
                <a:solidFill>
                  <a:srgbClr val="002060"/>
                </a:solidFill>
                <a:latin typeface="Times New Roman" panose="02020603050405020304" pitchFamily="18" charset="0"/>
                <a:ea typeface="DengXian" panose="02010600030101010101" pitchFamily="2" charset="-122"/>
              </a:rPr>
              <a:t>Normin</a:t>
            </a:r>
            <a:r>
              <a:rPr lang="en-CA" sz="1600" dirty="0">
                <a:solidFill>
                  <a:srgbClr val="002060"/>
                </a:solidFill>
                <a:latin typeface="Times New Roman" panose="02020603050405020304" pitchFamily="18" charset="0"/>
                <a:ea typeface="DengXian" panose="02010600030101010101" pitchFamily="2" charset="-122"/>
              </a:rPr>
              <a:t> Health Technology Ltd, Changsha, China</a:t>
            </a:r>
          </a:p>
          <a:p>
            <a:pPr marL="342900" lvl="0" indent="-342900" algn="just">
              <a:spcAft>
                <a:spcPts val="0"/>
              </a:spcAft>
              <a:buFont typeface="+mj-lt"/>
              <a:buAutoNum type="arabicPeriod"/>
            </a:pPr>
            <a:r>
              <a:rPr lang="en-CA" sz="1600" dirty="0" err="1">
                <a:solidFill>
                  <a:srgbClr val="002060"/>
                </a:solidFill>
                <a:latin typeface="Times New Roman" panose="02020603050405020304" pitchFamily="18" charset="0"/>
                <a:ea typeface="DengXian" panose="02010600030101010101" pitchFamily="2" charset="-122"/>
              </a:rPr>
              <a:t>Normin</a:t>
            </a:r>
            <a:r>
              <a:rPr lang="en-CA" sz="1600" dirty="0">
                <a:solidFill>
                  <a:srgbClr val="002060"/>
                </a:solidFill>
                <a:latin typeface="Times New Roman" panose="02020603050405020304" pitchFamily="18" charset="0"/>
                <a:ea typeface="DengXian" panose="02010600030101010101" pitchFamily="2" charset="-122"/>
              </a:rPr>
              <a:t> Health Consulting Ltd, Toronto, Canada</a:t>
            </a:r>
            <a:endParaRPr lang="en-CA" sz="1600" dirty="0">
              <a:solidFill>
                <a:srgbClr val="002060"/>
              </a:solidFill>
              <a:effectLst/>
              <a:latin typeface="Times New Roman" panose="02020603050405020304" pitchFamily="18" charset="0"/>
              <a:ea typeface="DengXian"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2952328"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Study Results</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10</a:t>
            </a:fld>
            <a:endParaRPr lang="en-CA" altLang="zh-CN"/>
          </a:p>
        </p:txBody>
      </p:sp>
      <p:sp>
        <p:nvSpPr>
          <p:cNvPr id="18" name="文本框 17"/>
          <p:cNvSpPr txBox="1"/>
          <p:nvPr/>
        </p:nvSpPr>
        <p:spPr>
          <a:xfrm>
            <a:off x="114223" y="1119282"/>
            <a:ext cx="9036495" cy="1200329"/>
          </a:xfrm>
          <a:prstGeom prst="rect">
            <a:avLst/>
          </a:prstGeom>
          <a:noFill/>
        </p:spPr>
        <p:txBody>
          <a:bodyPr wrap="square" rtlCol="0">
            <a:spAutoFit/>
          </a:bodyPr>
          <a:lstStyle/>
          <a:p>
            <a:pPr marL="342900" indent="-342900">
              <a:buClr>
                <a:srgbClr val="000064"/>
              </a:buClr>
              <a:buFont typeface="Arial" panose="020B0604020202020204" pitchFamily="34" charset="0"/>
              <a:buChar char="•"/>
            </a:pPr>
            <a:r>
              <a:rPr lang="en-US" altLang="zh-CN" sz="2400" dirty="0">
                <a:solidFill>
                  <a:srgbClr val="000080"/>
                </a:solidFill>
                <a:latin typeface="+mj-lt"/>
              </a:rPr>
              <a:t>QCD total score: 32.0;</a:t>
            </a:r>
          </a:p>
          <a:p>
            <a:pPr marL="342900" indent="-342900">
              <a:buClr>
                <a:srgbClr val="000064"/>
              </a:buClr>
              <a:buFont typeface="Arial" panose="020B0604020202020204" pitchFamily="34" charset="0"/>
              <a:buChar char="•"/>
            </a:pPr>
            <a:r>
              <a:rPr lang="en-US" altLang="zh-CN" sz="2400" dirty="0">
                <a:solidFill>
                  <a:srgbClr val="000080"/>
                </a:solidFill>
                <a:latin typeface="+mj-lt"/>
              </a:rPr>
              <a:t>QCD average score per question: 1.60</a:t>
            </a:r>
          </a:p>
          <a:p>
            <a:pPr marL="342900" indent="-342900">
              <a:buClr>
                <a:srgbClr val="000064"/>
              </a:buClr>
              <a:buFont typeface="Arial" panose="020B0604020202020204" pitchFamily="34" charset="0"/>
              <a:buChar char="•"/>
            </a:pPr>
            <a:r>
              <a:rPr lang="en-US" altLang="zh-CN" sz="2400" dirty="0">
                <a:solidFill>
                  <a:srgbClr val="000080"/>
                </a:solidFill>
                <a:latin typeface="+mj-lt"/>
              </a:rPr>
              <a:t>QCD subscale scores for QCD domains </a:t>
            </a:r>
            <a:endParaRPr lang="zh-CN" altLang="en-US" sz="2400" dirty="0">
              <a:solidFill>
                <a:srgbClr val="000080"/>
              </a:solidFill>
              <a:latin typeface="+mj-lt"/>
            </a:endParaRPr>
          </a:p>
        </p:txBody>
      </p:sp>
      <p:pic>
        <p:nvPicPr>
          <p:cNvPr id="4" name="Picture 3">
            <a:extLst>
              <a:ext uri="{FF2B5EF4-FFF2-40B4-BE49-F238E27FC236}">
                <a16:creationId xmlns:a16="http://schemas.microsoft.com/office/drawing/2014/main" id="{96FDD52E-016C-CF41-BAB7-76BEF13A79DF}"/>
              </a:ext>
            </a:extLst>
          </p:cNvPr>
          <p:cNvPicPr>
            <a:picLocks noChangeAspect="1"/>
          </p:cNvPicPr>
          <p:nvPr/>
        </p:nvPicPr>
        <p:blipFill>
          <a:blip r:embed="rId2"/>
          <a:stretch>
            <a:fillRect/>
          </a:stretch>
        </p:blipFill>
        <p:spPr>
          <a:xfrm>
            <a:off x="704326" y="2441115"/>
            <a:ext cx="7776864" cy="4294850"/>
          </a:xfrm>
          <a:prstGeom prst="rect">
            <a:avLst/>
          </a:prstGeom>
        </p:spPr>
      </p:pic>
    </p:spTree>
    <p:extLst>
      <p:ext uri="{BB962C8B-B14F-4D97-AF65-F5344CB8AC3E}">
        <p14:creationId xmlns:p14="http://schemas.microsoft.com/office/powerpoint/2010/main" val="2743672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2880320"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Study Results</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11</a:t>
            </a:fld>
            <a:endParaRPr lang="en-CA" altLang="zh-CN"/>
          </a:p>
        </p:txBody>
      </p:sp>
      <p:sp>
        <p:nvSpPr>
          <p:cNvPr id="18" name="文本框 17"/>
          <p:cNvSpPr txBox="1"/>
          <p:nvPr/>
        </p:nvSpPr>
        <p:spPr>
          <a:xfrm>
            <a:off x="114223" y="1119282"/>
            <a:ext cx="9036495" cy="461665"/>
          </a:xfrm>
          <a:prstGeom prst="rect">
            <a:avLst/>
          </a:prstGeom>
          <a:noFill/>
        </p:spPr>
        <p:txBody>
          <a:bodyPr wrap="square" rtlCol="0">
            <a:spAutoFit/>
          </a:bodyPr>
          <a:lstStyle/>
          <a:p>
            <a:pPr marL="342900" indent="-342900">
              <a:buClr>
                <a:srgbClr val="000064"/>
              </a:buClr>
              <a:buFont typeface="Arial" panose="020B0604020202020204" pitchFamily="34" charset="0"/>
              <a:buChar char="•"/>
            </a:pPr>
            <a:r>
              <a:rPr lang="en-US" altLang="zh-CN" sz="2400" b="1" dirty="0">
                <a:solidFill>
                  <a:srgbClr val="000080"/>
                </a:solidFill>
                <a:latin typeface="+mj-lt"/>
              </a:rPr>
              <a:t>Risk factors associated with the QCD total score</a:t>
            </a:r>
            <a:endParaRPr lang="zh-CN" altLang="en-US" sz="2400" b="1" dirty="0">
              <a:solidFill>
                <a:srgbClr val="000080"/>
              </a:solidFill>
              <a:latin typeface="+mj-lt"/>
            </a:endParaRPr>
          </a:p>
        </p:txBody>
      </p:sp>
      <p:graphicFrame>
        <p:nvGraphicFramePr>
          <p:cNvPr id="3" name="Object 2">
            <a:extLst>
              <a:ext uri="{FF2B5EF4-FFF2-40B4-BE49-F238E27FC236}">
                <a16:creationId xmlns:a16="http://schemas.microsoft.com/office/drawing/2014/main" id="{4781894F-82BA-434C-B155-2C1503CAA8C0}"/>
              </a:ext>
            </a:extLst>
          </p:cNvPr>
          <p:cNvGraphicFramePr>
            <a:graphicFrameLocks noChangeAspect="1"/>
          </p:cNvGraphicFramePr>
          <p:nvPr>
            <p:extLst>
              <p:ext uri="{D42A27DB-BD31-4B8C-83A1-F6EECF244321}">
                <p14:modId xmlns:p14="http://schemas.microsoft.com/office/powerpoint/2010/main" val="2464457336"/>
              </p:ext>
            </p:extLst>
          </p:nvPr>
        </p:nvGraphicFramePr>
        <p:xfrm>
          <a:off x="611560" y="1772816"/>
          <a:ext cx="8539302" cy="4032448"/>
        </p:xfrm>
        <a:graphic>
          <a:graphicData uri="http://schemas.openxmlformats.org/presentationml/2006/ole">
            <mc:AlternateContent xmlns:mc="http://schemas.openxmlformats.org/markup-compatibility/2006">
              <mc:Choice xmlns:v="urn:schemas-microsoft-com:vml" Requires="v">
                <p:oleObj spid="_x0000_s2056" name="Document" r:id="rId3" imgW="11887200" imgH="5613400" progId="Word.Document.12">
                  <p:embed/>
                </p:oleObj>
              </mc:Choice>
              <mc:Fallback>
                <p:oleObj name="Document" r:id="rId3" imgW="11887200" imgH="5613400" progId="Word.Document.12">
                  <p:embed/>
                  <p:pic>
                    <p:nvPicPr>
                      <p:cNvPr id="0" name=""/>
                      <p:cNvPicPr/>
                      <p:nvPr/>
                    </p:nvPicPr>
                    <p:blipFill>
                      <a:blip r:embed="rId4"/>
                      <a:stretch>
                        <a:fillRect/>
                      </a:stretch>
                    </p:blipFill>
                    <p:spPr>
                      <a:xfrm>
                        <a:off x="611560" y="1772816"/>
                        <a:ext cx="8539302" cy="4032448"/>
                      </a:xfrm>
                      <a:prstGeom prst="rect">
                        <a:avLst/>
                      </a:prstGeom>
                    </p:spPr>
                  </p:pic>
                </p:oleObj>
              </mc:Fallback>
            </mc:AlternateContent>
          </a:graphicData>
        </a:graphic>
      </p:graphicFrame>
    </p:spTree>
    <p:extLst>
      <p:ext uri="{BB962C8B-B14F-4D97-AF65-F5344CB8AC3E}">
        <p14:creationId xmlns:p14="http://schemas.microsoft.com/office/powerpoint/2010/main" val="836261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3024336"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Study Results</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12</a:t>
            </a:fld>
            <a:endParaRPr lang="en-CA" altLang="zh-CN"/>
          </a:p>
        </p:txBody>
      </p:sp>
      <p:sp>
        <p:nvSpPr>
          <p:cNvPr id="18" name="文本框 17"/>
          <p:cNvSpPr txBox="1"/>
          <p:nvPr/>
        </p:nvSpPr>
        <p:spPr>
          <a:xfrm>
            <a:off x="114223" y="1119282"/>
            <a:ext cx="8778257" cy="830997"/>
          </a:xfrm>
          <a:prstGeom prst="rect">
            <a:avLst/>
          </a:prstGeom>
          <a:noFill/>
        </p:spPr>
        <p:txBody>
          <a:bodyPr wrap="square" rtlCol="0">
            <a:spAutoFit/>
          </a:bodyPr>
          <a:lstStyle/>
          <a:p>
            <a:pPr marL="342900" indent="-342900">
              <a:buClr>
                <a:srgbClr val="000064"/>
              </a:buClr>
              <a:buFont typeface="Arial" panose="020B0604020202020204" pitchFamily="34" charset="0"/>
              <a:buChar char="•"/>
            </a:pPr>
            <a:r>
              <a:rPr lang="en-US" altLang="zh-CN" sz="2400" b="1" dirty="0">
                <a:solidFill>
                  <a:srgbClr val="000080"/>
                </a:solidFill>
                <a:latin typeface="+mj-lt"/>
              </a:rPr>
              <a:t>Risk factors association with QCD subscale scores of the time domains across the day</a:t>
            </a:r>
            <a:endParaRPr lang="zh-CN" altLang="en-US" sz="2400" b="1" dirty="0">
              <a:solidFill>
                <a:srgbClr val="000080"/>
              </a:solidFill>
              <a:latin typeface="+mj-lt"/>
            </a:endParaRPr>
          </a:p>
        </p:txBody>
      </p:sp>
      <p:graphicFrame>
        <p:nvGraphicFramePr>
          <p:cNvPr id="8" name="Object 7">
            <a:extLst>
              <a:ext uri="{FF2B5EF4-FFF2-40B4-BE49-F238E27FC236}">
                <a16:creationId xmlns:a16="http://schemas.microsoft.com/office/drawing/2014/main" id="{105E2194-1F36-994A-B6C2-EBD4F5990C6B}"/>
              </a:ext>
            </a:extLst>
          </p:cNvPr>
          <p:cNvGraphicFramePr>
            <a:graphicFrameLocks noChangeAspect="1"/>
          </p:cNvGraphicFramePr>
          <p:nvPr>
            <p:extLst>
              <p:ext uri="{D42A27DB-BD31-4B8C-83A1-F6EECF244321}">
                <p14:modId xmlns:p14="http://schemas.microsoft.com/office/powerpoint/2010/main" val="2553936119"/>
              </p:ext>
            </p:extLst>
          </p:nvPr>
        </p:nvGraphicFramePr>
        <p:xfrm>
          <a:off x="169438" y="1950279"/>
          <a:ext cx="8851900" cy="4025900"/>
        </p:xfrm>
        <a:graphic>
          <a:graphicData uri="http://schemas.openxmlformats.org/presentationml/2006/ole">
            <mc:AlternateContent xmlns:mc="http://schemas.openxmlformats.org/markup-compatibility/2006">
              <mc:Choice xmlns:v="urn:schemas-microsoft-com:vml" Requires="v">
                <p:oleObj spid="_x0000_s3079" name="Binary Worksheet" r:id="rId3" imgW="8851900" imgH="4025900" progId="Excel.SheetBinaryMacroEnabled.12">
                  <p:embed/>
                </p:oleObj>
              </mc:Choice>
              <mc:Fallback>
                <p:oleObj name="Binary Worksheet" r:id="rId3" imgW="8851900" imgH="4025900" progId="Excel.SheetBinaryMacroEnabled.12">
                  <p:embed/>
                  <p:pic>
                    <p:nvPicPr>
                      <p:cNvPr id="0" name=""/>
                      <p:cNvPicPr/>
                      <p:nvPr/>
                    </p:nvPicPr>
                    <p:blipFill>
                      <a:blip r:embed="rId4"/>
                      <a:stretch>
                        <a:fillRect/>
                      </a:stretch>
                    </p:blipFill>
                    <p:spPr>
                      <a:xfrm>
                        <a:off x="169438" y="1950279"/>
                        <a:ext cx="8851900" cy="4025900"/>
                      </a:xfrm>
                      <a:prstGeom prst="rect">
                        <a:avLst/>
                      </a:prstGeom>
                    </p:spPr>
                  </p:pic>
                </p:oleObj>
              </mc:Fallback>
            </mc:AlternateContent>
          </a:graphicData>
        </a:graphic>
      </p:graphicFrame>
    </p:spTree>
    <p:extLst>
      <p:ext uri="{BB962C8B-B14F-4D97-AF65-F5344CB8AC3E}">
        <p14:creationId xmlns:p14="http://schemas.microsoft.com/office/powerpoint/2010/main" val="2067361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2952328"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Study Results</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13</a:t>
            </a:fld>
            <a:endParaRPr lang="en-CA" altLang="zh-CN"/>
          </a:p>
        </p:txBody>
      </p:sp>
      <p:sp>
        <p:nvSpPr>
          <p:cNvPr id="18" name="文本框 17"/>
          <p:cNvSpPr txBox="1"/>
          <p:nvPr/>
        </p:nvSpPr>
        <p:spPr>
          <a:xfrm>
            <a:off x="114223" y="1119282"/>
            <a:ext cx="9036495" cy="923330"/>
          </a:xfrm>
          <a:prstGeom prst="rect">
            <a:avLst/>
          </a:prstGeom>
          <a:noFill/>
        </p:spPr>
        <p:txBody>
          <a:bodyPr wrap="square" rtlCol="0">
            <a:spAutoFit/>
          </a:bodyPr>
          <a:lstStyle/>
          <a:p>
            <a:pPr marL="342900" indent="-342900">
              <a:buClr>
                <a:srgbClr val="000064"/>
              </a:buClr>
              <a:buFont typeface="Arial" panose="020B0604020202020204" pitchFamily="34" charset="0"/>
              <a:buChar char="•"/>
            </a:pPr>
            <a:r>
              <a:rPr lang="en-US" altLang="zh-CN" dirty="0">
                <a:solidFill>
                  <a:srgbClr val="000080"/>
                </a:solidFill>
                <a:latin typeface="+mj-lt"/>
              </a:rPr>
              <a:t>Average rated score for question 17: 1.69</a:t>
            </a:r>
          </a:p>
          <a:p>
            <a:pPr marL="342900" indent="-342900">
              <a:buClr>
                <a:srgbClr val="000064"/>
              </a:buClr>
              <a:buFont typeface="Arial" panose="020B0604020202020204" pitchFamily="34" charset="0"/>
              <a:buChar char="•"/>
            </a:pPr>
            <a:r>
              <a:rPr lang="en-US" altLang="zh-CN" dirty="0">
                <a:solidFill>
                  <a:srgbClr val="000080"/>
                </a:solidFill>
                <a:latin typeface="+mj-lt"/>
              </a:rPr>
              <a:t>Percentage of patients with trouble sleeping: 43%</a:t>
            </a:r>
          </a:p>
          <a:p>
            <a:pPr marL="342900" indent="-342900">
              <a:buClr>
                <a:srgbClr val="000064"/>
              </a:buClr>
              <a:buFont typeface="Arial" panose="020B0604020202020204" pitchFamily="34" charset="0"/>
              <a:buChar char="•"/>
            </a:pPr>
            <a:r>
              <a:rPr lang="en-US" altLang="zh-CN" dirty="0">
                <a:solidFill>
                  <a:srgbClr val="000080"/>
                </a:solidFill>
                <a:latin typeface="+mj-lt"/>
              </a:rPr>
              <a:t>Risk factors associated with trouble sleeping  </a:t>
            </a:r>
            <a:endParaRPr lang="zh-CN" altLang="en-US" dirty="0">
              <a:solidFill>
                <a:srgbClr val="000080"/>
              </a:solidFill>
              <a:latin typeface="+mj-lt"/>
            </a:endParaRPr>
          </a:p>
        </p:txBody>
      </p:sp>
      <p:pic>
        <p:nvPicPr>
          <p:cNvPr id="6" name="Picture 5">
            <a:extLst>
              <a:ext uri="{FF2B5EF4-FFF2-40B4-BE49-F238E27FC236}">
                <a16:creationId xmlns:a16="http://schemas.microsoft.com/office/drawing/2014/main" id="{97914C2A-B2D2-C846-B218-CAFB6592DCA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51520" y="2075961"/>
            <a:ext cx="8634929" cy="4259951"/>
          </a:xfrm>
          <a:prstGeom prst="rect">
            <a:avLst/>
          </a:prstGeom>
        </p:spPr>
      </p:pic>
    </p:spTree>
    <p:extLst>
      <p:ext uri="{BB962C8B-B14F-4D97-AF65-F5344CB8AC3E}">
        <p14:creationId xmlns:p14="http://schemas.microsoft.com/office/powerpoint/2010/main" val="30186119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3456384"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Study limitations </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14</a:t>
            </a:fld>
            <a:endParaRPr lang="en-CA" altLang="zh-CN"/>
          </a:p>
        </p:txBody>
      </p:sp>
      <p:sp>
        <p:nvSpPr>
          <p:cNvPr id="18" name="文本框 17"/>
          <p:cNvSpPr txBox="1"/>
          <p:nvPr/>
        </p:nvSpPr>
        <p:spPr>
          <a:xfrm>
            <a:off x="128803" y="1484784"/>
            <a:ext cx="8835686" cy="419025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CA" sz="2000" dirty="0">
                <a:solidFill>
                  <a:srgbClr val="002060"/>
                </a:solidFill>
                <a:latin typeface="+mj-lt"/>
              </a:rPr>
              <a:t>The identified risk factors for QCD total score, QCD subscale score, and trouble sleeping were based on cross-sectional association</a:t>
            </a:r>
          </a:p>
          <a:p>
            <a:pPr marL="342900" indent="-342900">
              <a:lnSpc>
                <a:spcPct val="150000"/>
              </a:lnSpc>
              <a:buFont typeface="Arial" panose="020B0604020202020204" pitchFamily="34" charset="0"/>
              <a:buChar char="•"/>
            </a:pPr>
            <a:endParaRPr lang="en-CA" sz="2000" dirty="0">
              <a:solidFill>
                <a:srgbClr val="002060"/>
              </a:solidFill>
              <a:latin typeface="+mj-lt"/>
            </a:endParaRPr>
          </a:p>
          <a:p>
            <a:pPr marL="342900" indent="-342900">
              <a:lnSpc>
                <a:spcPct val="150000"/>
              </a:lnSpc>
              <a:buFont typeface="Arial" panose="020B0604020202020204" pitchFamily="34" charset="0"/>
              <a:buChar char="•"/>
            </a:pPr>
            <a:r>
              <a:rPr lang="en-CA" sz="2000" dirty="0">
                <a:solidFill>
                  <a:srgbClr val="002060"/>
                </a:solidFill>
                <a:latin typeface="+mj-lt"/>
              </a:rPr>
              <a:t>Unable to assess the impact of controlling the identified risk factors on the functional impairment associated with ADHD</a:t>
            </a:r>
          </a:p>
          <a:p>
            <a:pPr marL="342900" indent="-342900">
              <a:lnSpc>
                <a:spcPct val="150000"/>
              </a:lnSpc>
              <a:buFont typeface="Arial" panose="020B0604020202020204" pitchFamily="34" charset="0"/>
              <a:buChar char="•"/>
            </a:pPr>
            <a:endParaRPr lang="en-CA" sz="2000" dirty="0">
              <a:solidFill>
                <a:srgbClr val="002060"/>
              </a:solidFill>
              <a:latin typeface="+mj-lt"/>
            </a:endParaRPr>
          </a:p>
          <a:p>
            <a:pPr marL="342900" indent="-342900">
              <a:lnSpc>
                <a:spcPct val="150000"/>
              </a:lnSpc>
              <a:buFont typeface="Arial" panose="020B0604020202020204" pitchFamily="34" charset="0"/>
              <a:buChar char="•"/>
            </a:pPr>
            <a:r>
              <a:rPr lang="en-CA" sz="2000" dirty="0">
                <a:solidFill>
                  <a:srgbClr val="002060"/>
                </a:solidFill>
                <a:latin typeface="+mj-lt"/>
              </a:rPr>
              <a:t>Assessment bias associated with QCD rating could exist because of the identified association between ADHD inattention subtype and higher QCD total score and subscale scores</a:t>
            </a:r>
          </a:p>
        </p:txBody>
      </p:sp>
    </p:spTree>
    <p:extLst>
      <p:ext uri="{BB962C8B-B14F-4D97-AF65-F5344CB8AC3E}">
        <p14:creationId xmlns:p14="http://schemas.microsoft.com/office/powerpoint/2010/main" val="5453712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2664296"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Conclusions</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15</a:t>
            </a:fld>
            <a:endParaRPr lang="en-CA" altLang="zh-CN"/>
          </a:p>
        </p:txBody>
      </p:sp>
      <p:sp>
        <p:nvSpPr>
          <p:cNvPr id="18" name="文本框 17"/>
          <p:cNvSpPr txBox="1"/>
          <p:nvPr/>
        </p:nvSpPr>
        <p:spPr>
          <a:xfrm>
            <a:off x="114223" y="1119282"/>
            <a:ext cx="9036495" cy="5575244"/>
          </a:xfrm>
          <a:prstGeom prst="rect">
            <a:avLst/>
          </a:prstGeom>
          <a:noFill/>
        </p:spPr>
        <p:txBody>
          <a:bodyPr wrap="square" rtlCol="0">
            <a:spAutoFit/>
          </a:bodyPr>
          <a:lstStyle/>
          <a:p>
            <a:pPr marL="342900" indent="-342900">
              <a:lnSpc>
                <a:spcPct val="150000"/>
              </a:lnSpc>
              <a:buClr>
                <a:srgbClr val="000064"/>
              </a:buClr>
              <a:buFont typeface="Arial" panose="020B0604020202020204" pitchFamily="34" charset="0"/>
              <a:buChar char="•"/>
            </a:pPr>
            <a:r>
              <a:rPr lang="en-CA" sz="2000" dirty="0">
                <a:solidFill>
                  <a:srgbClr val="002060"/>
                </a:solidFill>
                <a:latin typeface="+mj-lt"/>
              </a:rPr>
              <a:t>The observed variance associated with QCD subscale scores for the five time domains throughout the day in our study subjects with ADHD could reflect the varied functional impairment associated with ADHD throughout the day</a:t>
            </a:r>
          </a:p>
          <a:p>
            <a:pPr marL="342900" indent="-342900">
              <a:lnSpc>
                <a:spcPct val="150000"/>
              </a:lnSpc>
              <a:buClr>
                <a:srgbClr val="000064"/>
              </a:buClr>
              <a:buFont typeface="Arial" panose="020B0604020202020204" pitchFamily="34" charset="0"/>
              <a:buChar char="•"/>
            </a:pPr>
            <a:endParaRPr lang="en-CA" sz="2000" dirty="0">
              <a:solidFill>
                <a:srgbClr val="002060"/>
              </a:solidFill>
              <a:latin typeface="+mj-lt"/>
            </a:endParaRPr>
          </a:p>
          <a:p>
            <a:pPr marL="342900" indent="-342900">
              <a:lnSpc>
                <a:spcPct val="150000"/>
              </a:lnSpc>
              <a:buClr>
                <a:srgbClr val="000064"/>
              </a:buClr>
              <a:buFont typeface="Arial" panose="020B0604020202020204" pitchFamily="34" charset="0"/>
              <a:buChar char="•"/>
            </a:pPr>
            <a:r>
              <a:rPr lang="en-CA" sz="2000" dirty="0">
                <a:solidFill>
                  <a:srgbClr val="002060"/>
                </a:solidFill>
                <a:latin typeface="+mj-lt"/>
              </a:rPr>
              <a:t>The observed association between psychiatric comorbidity and reduced QCD total score, subscale scores for school time domain and evening time domain, and trouble sleeping demonstrated the additional functional impairment associated with psychiatric comorbidity</a:t>
            </a:r>
          </a:p>
          <a:p>
            <a:pPr marL="342900" indent="-342900">
              <a:lnSpc>
                <a:spcPct val="150000"/>
              </a:lnSpc>
              <a:buClr>
                <a:srgbClr val="000064"/>
              </a:buClr>
              <a:buFont typeface="Arial" panose="020B0604020202020204" pitchFamily="34" charset="0"/>
              <a:buChar char="•"/>
            </a:pPr>
            <a:endParaRPr lang="en-CA" sz="2000" dirty="0">
              <a:solidFill>
                <a:srgbClr val="002060"/>
              </a:solidFill>
              <a:latin typeface="+mj-lt"/>
            </a:endParaRPr>
          </a:p>
          <a:p>
            <a:pPr marL="342900" indent="-342900">
              <a:lnSpc>
                <a:spcPct val="150000"/>
              </a:lnSpc>
              <a:buClr>
                <a:srgbClr val="000064"/>
              </a:buClr>
              <a:buFont typeface="Arial" panose="020B0604020202020204" pitchFamily="34" charset="0"/>
              <a:buChar char="•"/>
            </a:pPr>
            <a:r>
              <a:rPr lang="en-CA" sz="2000" dirty="0">
                <a:solidFill>
                  <a:srgbClr val="002060"/>
                </a:solidFill>
                <a:latin typeface="+mj-lt"/>
              </a:rPr>
              <a:t>The increased QCD total scores and reduced risk of trouble sleeping associated with parent-child interaction activity supported the potential benefits of parent-child interaction therapy for ADHD treatment</a:t>
            </a:r>
          </a:p>
        </p:txBody>
      </p:sp>
    </p:spTree>
    <p:extLst>
      <p:ext uri="{BB962C8B-B14F-4D97-AF65-F5344CB8AC3E}">
        <p14:creationId xmlns:p14="http://schemas.microsoft.com/office/powerpoint/2010/main" val="19329925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37F027EF-441E-4F1C-AD56-BBF99375D330}"/>
              </a:ext>
            </a:extLst>
          </p:cNvPr>
          <p:cNvSpPr>
            <a:spLocks noGrp="1"/>
          </p:cNvSpPr>
          <p:nvPr>
            <p:ph type="sldNum" sz="quarter" idx="12"/>
          </p:nvPr>
        </p:nvSpPr>
        <p:spPr/>
        <p:txBody>
          <a:bodyPr/>
          <a:lstStyle/>
          <a:p>
            <a:pPr>
              <a:defRPr/>
            </a:pPr>
            <a:fld id="{D70A213C-5F48-4202-90D9-4052C1134005}" type="slidenum">
              <a:rPr lang="en-CA" altLang="zh-CN" smtClean="0"/>
              <a:pPr>
                <a:defRPr/>
              </a:pPr>
              <a:t>16</a:t>
            </a:fld>
            <a:endParaRPr lang="en-CA" altLang="zh-CN"/>
          </a:p>
        </p:txBody>
      </p:sp>
      <p:sp>
        <p:nvSpPr>
          <p:cNvPr id="10" name="圆角矩形 4">
            <a:extLst>
              <a:ext uri="{FF2B5EF4-FFF2-40B4-BE49-F238E27FC236}">
                <a16:creationId xmlns:a16="http://schemas.microsoft.com/office/drawing/2014/main" id="{8C52434B-BFC2-5B43-A38F-8962337BEE79}"/>
              </a:ext>
            </a:extLst>
          </p:cNvPr>
          <p:cNvSpPr/>
          <p:nvPr/>
        </p:nvSpPr>
        <p:spPr>
          <a:xfrm>
            <a:off x="107504" y="258016"/>
            <a:ext cx="4032448"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Acknowledgements</a:t>
            </a:r>
            <a:endParaRPr lang="zh-CN" altLang="en-US" sz="3200" b="1" dirty="0">
              <a:latin typeface="+mj-lt"/>
            </a:endParaRPr>
          </a:p>
        </p:txBody>
      </p:sp>
      <p:sp>
        <p:nvSpPr>
          <p:cNvPr id="11" name="文本框 17">
            <a:extLst>
              <a:ext uri="{FF2B5EF4-FFF2-40B4-BE49-F238E27FC236}">
                <a16:creationId xmlns:a16="http://schemas.microsoft.com/office/drawing/2014/main" id="{F873137C-5AFD-5141-9F25-21FF1E18334D}"/>
              </a:ext>
            </a:extLst>
          </p:cNvPr>
          <p:cNvSpPr txBox="1"/>
          <p:nvPr/>
        </p:nvSpPr>
        <p:spPr>
          <a:xfrm>
            <a:off x="395536" y="1340768"/>
            <a:ext cx="7992888" cy="4498026"/>
          </a:xfrm>
          <a:prstGeom prst="rect">
            <a:avLst/>
          </a:prstGeom>
          <a:noFill/>
        </p:spPr>
        <p:txBody>
          <a:bodyPr wrap="square" rtlCol="0">
            <a:spAutoFit/>
          </a:bodyPr>
          <a:lstStyle/>
          <a:p>
            <a:pPr marL="342900" indent="-342900">
              <a:lnSpc>
                <a:spcPct val="150000"/>
              </a:lnSpc>
              <a:buClr>
                <a:srgbClr val="000064"/>
              </a:buClr>
              <a:buFont typeface="Arial" panose="020B0604020202020204" pitchFamily="34" charset="0"/>
              <a:buChar char="•"/>
            </a:pPr>
            <a:r>
              <a:rPr lang="en-CA" sz="2000" dirty="0">
                <a:solidFill>
                  <a:srgbClr val="002060"/>
                </a:solidFill>
                <a:latin typeface="+mj-lt"/>
              </a:rPr>
              <a:t>We want to thank the patients and their patients who participated the Chinese QCD validation study </a:t>
            </a:r>
          </a:p>
          <a:p>
            <a:pPr marL="342900" indent="-342900">
              <a:lnSpc>
                <a:spcPct val="150000"/>
              </a:lnSpc>
              <a:buClr>
                <a:srgbClr val="000064"/>
              </a:buClr>
              <a:buFont typeface="Arial" panose="020B0604020202020204" pitchFamily="34" charset="0"/>
              <a:buChar char="•"/>
            </a:pPr>
            <a:r>
              <a:rPr lang="en-CA" sz="2000" dirty="0">
                <a:solidFill>
                  <a:srgbClr val="002060"/>
                </a:solidFill>
                <a:latin typeface="+mj-lt"/>
              </a:rPr>
              <a:t>The psychiatrists and nurses conducted the QCD validation study in the four study sites</a:t>
            </a:r>
          </a:p>
          <a:p>
            <a:pPr marL="742950" lvl="1" indent="-285750" algn="just">
              <a:spcAft>
                <a:spcPts val="0"/>
              </a:spcAft>
              <a:buFont typeface="Arial" panose="020B0604020202020204" pitchFamily="34" charset="0"/>
              <a:buChar char="•"/>
            </a:pPr>
            <a:r>
              <a:rPr lang="en-CA" sz="2000" dirty="0">
                <a:solidFill>
                  <a:srgbClr val="002060"/>
                </a:solidFill>
                <a:latin typeface="Times New Roman" panose="02020603050405020304" pitchFamily="18" charset="0"/>
                <a:ea typeface="DengXian" panose="02010600030101010101" pitchFamily="2" charset="-122"/>
              </a:rPr>
              <a:t>Nanjing Brain Hospital</a:t>
            </a:r>
          </a:p>
          <a:p>
            <a:pPr marL="742950" lvl="1" indent="-285750" algn="just">
              <a:spcAft>
                <a:spcPts val="0"/>
              </a:spcAft>
              <a:buFont typeface="Arial" panose="020B0604020202020204" pitchFamily="34" charset="0"/>
              <a:buChar char="•"/>
            </a:pPr>
            <a:r>
              <a:rPr lang="en-CA" sz="2000" dirty="0">
                <a:solidFill>
                  <a:srgbClr val="002060"/>
                </a:solidFill>
                <a:latin typeface="Times New Roman" panose="02020603050405020304" pitchFamily="18" charset="0"/>
                <a:ea typeface="DengXian" panose="02010600030101010101" pitchFamily="2" charset="-122"/>
              </a:rPr>
              <a:t>Shanghai Mental Health Center</a:t>
            </a:r>
          </a:p>
          <a:p>
            <a:pPr marL="742950" lvl="1" indent="-285750" algn="just">
              <a:spcAft>
                <a:spcPts val="0"/>
              </a:spcAft>
              <a:buFont typeface="Arial" panose="020B0604020202020204" pitchFamily="34" charset="0"/>
              <a:buChar char="•"/>
            </a:pPr>
            <a:r>
              <a:rPr lang="en-CA" sz="2000" dirty="0">
                <a:solidFill>
                  <a:srgbClr val="002060"/>
                </a:solidFill>
                <a:latin typeface="Times New Roman" panose="02020603050405020304" pitchFamily="18" charset="0"/>
                <a:ea typeface="DengXian" panose="02010600030101010101" pitchFamily="2" charset="-122"/>
              </a:rPr>
              <a:t>Beijing </a:t>
            </a:r>
            <a:r>
              <a:rPr lang="en-CA" sz="2000" dirty="0" err="1">
                <a:solidFill>
                  <a:srgbClr val="002060"/>
                </a:solidFill>
                <a:latin typeface="Times New Roman" panose="02020603050405020304" pitchFamily="18" charset="0"/>
                <a:ea typeface="DengXian" panose="02010600030101010101" pitchFamily="2" charset="-122"/>
              </a:rPr>
              <a:t>Anding</a:t>
            </a:r>
            <a:r>
              <a:rPr lang="en-CA" sz="2000" dirty="0">
                <a:solidFill>
                  <a:srgbClr val="002060"/>
                </a:solidFill>
                <a:latin typeface="Times New Roman" panose="02020603050405020304" pitchFamily="18" charset="0"/>
                <a:ea typeface="DengXian" panose="02010600030101010101" pitchFamily="2" charset="-122"/>
              </a:rPr>
              <a:t> Hospital</a:t>
            </a:r>
          </a:p>
          <a:p>
            <a:pPr marL="742950" lvl="1" indent="-285750" algn="just">
              <a:spcAft>
                <a:spcPts val="0"/>
              </a:spcAft>
              <a:buFont typeface="Arial" panose="020B0604020202020204" pitchFamily="34" charset="0"/>
              <a:buChar char="•"/>
            </a:pPr>
            <a:r>
              <a:rPr lang="en-CA" sz="2000" dirty="0">
                <a:solidFill>
                  <a:srgbClr val="002060"/>
                </a:solidFill>
                <a:latin typeface="Times New Roman" panose="02020603050405020304" pitchFamily="18" charset="0"/>
                <a:ea typeface="DengXian" panose="02010600030101010101" pitchFamily="2" charset="-122"/>
              </a:rPr>
              <a:t>The Second </a:t>
            </a:r>
            <a:r>
              <a:rPr lang="en-CA" sz="2000" dirty="0" err="1">
                <a:solidFill>
                  <a:srgbClr val="002060"/>
                </a:solidFill>
                <a:latin typeface="Times New Roman" panose="02020603050405020304" pitchFamily="18" charset="0"/>
                <a:ea typeface="DengXian" panose="02010600030101010101" pitchFamily="2" charset="-122"/>
              </a:rPr>
              <a:t>Xiangya</a:t>
            </a:r>
            <a:r>
              <a:rPr lang="en-CA" sz="2000" dirty="0">
                <a:solidFill>
                  <a:srgbClr val="002060"/>
                </a:solidFill>
                <a:latin typeface="Times New Roman" panose="02020603050405020304" pitchFamily="18" charset="0"/>
                <a:ea typeface="DengXian" panose="02010600030101010101" pitchFamily="2" charset="-122"/>
              </a:rPr>
              <a:t> Hospital</a:t>
            </a:r>
          </a:p>
          <a:p>
            <a:pPr marL="342900" indent="-342900">
              <a:lnSpc>
                <a:spcPct val="150000"/>
              </a:lnSpc>
              <a:buClr>
                <a:srgbClr val="000064"/>
              </a:buClr>
              <a:buFont typeface="Arial" panose="020B0604020202020204" pitchFamily="34" charset="0"/>
              <a:buChar char="•"/>
            </a:pPr>
            <a:r>
              <a:rPr lang="en-CA" sz="2000" dirty="0">
                <a:solidFill>
                  <a:srgbClr val="002060"/>
                </a:solidFill>
                <a:latin typeface="+mj-lt"/>
              </a:rPr>
              <a:t>Study sponsor: Eli Lilly China</a:t>
            </a:r>
          </a:p>
          <a:p>
            <a:pPr marL="342900" indent="-342900">
              <a:lnSpc>
                <a:spcPct val="150000"/>
              </a:lnSpc>
              <a:buClr>
                <a:srgbClr val="000064"/>
              </a:buClr>
              <a:buFont typeface="Arial" panose="020B0604020202020204" pitchFamily="34" charset="0"/>
              <a:buChar char="•"/>
            </a:pPr>
            <a:r>
              <a:rPr lang="en-CA" sz="2000" dirty="0">
                <a:solidFill>
                  <a:srgbClr val="002060"/>
                </a:solidFill>
                <a:latin typeface="+mj-lt"/>
              </a:rPr>
              <a:t>CRO: </a:t>
            </a:r>
            <a:r>
              <a:rPr lang="en-CA" sz="2000" dirty="0" err="1">
                <a:solidFill>
                  <a:srgbClr val="002060"/>
                </a:solidFill>
                <a:latin typeface="+mj-lt"/>
              </a:rPr>
              <a:t>Normin</a:t>
            </a:r>
            <a:r>
              <a:rPr lang="en-CA" sz="2000" dirty="0">
                <a:solidFill>
                  <a:srgbClr val="002060"/>
                </a:solidFill>
                <a:latin typeface="+mj-lt"/>
              </a:rPr>
              <a:t> Health</a:t>
            </a:r>
          </a:p>
          <a:p>
            <a:pPr>
              <a:lnSpc>
                <a:spcPct val="150000"/>
              </a:lnSpc>
              <a:buClr>
                <a:srgbClr val="000064"/>
              </a:buClr>
            </a:pPr>
            <a:endParaRPr lang="en-CA" sz="2000" dirty="0">
              <a:solidFill>
                <a:srgbClr val="002060"/>
              </a:solidFill>
              <a:latin typeface="+mj-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2664296"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Background</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2</a:t>
            </a:fld>
            <a:endParaRPr lang="en-CA" altLang="zh-CN"/>
          </a:p>
        </p:txBody>
      </p:sp>
      <p:sp>
        <p:nvSpPr>
          <p:cNvPr id="10" name="文本框 9"/>
          <p:cNvSpPr txBox="1"/>
          <p:nvPr/>
        </p:nvSpPr>
        <p:spPr>
          <a:xfrm>
            <a:off x="108317" y="1124744"/>
            <a:ext cx="8784164" cy="5632311"/>
          </a:xfrm>
          <a:prstGeom prst="rect">
            <a:avLst/>
          </a:prstGeom>
          <a:noFill/>
        </p:spPr>
        <p:txBody>
          <a:bodyPr wrap="square" rtlCol="0">
            <a:spAutoFit/>
          </a:bodyPr>
          <a:lstStyle/>
          <a:p>
            <a:pPr marL="342900" indent="-342900">
              <a:buClr>
                <a:srgbClr val="000064"/>
              </a:buClr>
              <a:buFont typeface="Arial" panose="020B0604020202020204" pitchFamily="34" charset="0"/>
              <a:buChar char="•"/>
            </a:pPr>
            <a:r>
              <a:rPr lang="en-US" altLang="zh-CN" dirty="0">
                <a:solidFill>
                  <a:srgbClr val="000080"/>
                </a:solidFill>
                <a:latin typeface="+mj-lt"/>
              </a:rPr>
              <a:t>With the recognition of the varied functional impairment associated with ADHD in specific time periods across the day,  parent-rated scales have been developed for better management of ADHD across the day. </a:t>
            </a:r>
          </a:p>
          <a:p>
            <a:pPr marL="800100" lvl="1" indent="-342900">
              <a:buClr>
                <a:srgbClr val="000064"/>
              </a:buClr>
              <a:buFont typeface="Arial" panose="020B0604020202020204" pitchFamily="34" charset="0"/>
              <a:buChar char="•"/>
            </a:pPr>
            <a:r>
              <a:rPr lang="en-US" altLang="zh-CN" dirty="0">
                <a:solidFill>
                  <a:srgbClr val="000080"/>
                </a:solidFill>
                <a:latin typeface="+mj-lt"/>
              </a:rPr>
              <a:t>Questionnaire-Children with Difficulties (QCD)</a:t>
            </a:r>
          </a:p>
          <a:p>
            <a:pPr marL="1257300" lvl="2" indent="-342900">
              <a:buClr>
                <a:srgbClr val="000064"/>
              </a:buClr>
              <a:buFont typeface="Arial" panose="020B0604020202020204" pitchFamily="34" charset="0"/>
              <a:buChar char="•"/>
            </a:pPr>
            <a:r>
              <a:rPr lang="en-US" altLang="zh-CN" dirty="0">
                <a:solidFill>
                  <a:srgbClr val="000080"/>
                </a:solidFill>
                <a:latin typeface="+mj-lt"/>
              </a:rPr>
              <a:t>Developed in Japan in 2011</a:t>
            </a:r>
          </a:p>
          <a:p>
            <a:pPr marL="1257300" lvl="2" indent="-342900">
              <a:buClr>
                <a:srgbClr val="000064"/>
              </a:buClr>
              <a:buFont typeface="Arial" panose="020B0604020202020204" pitchFamily="34" charset="0"/>
              <a:buChar char="•"/>
            </a:pPr>
            <a:r>
              <a:rPr lang="en-US" altLang="zh-CN" dirty="0">
                <a:solidFill>
                  <a:srgbClr val="000080"/>
                </a:solidFill>
                <a:latin typeface="+mj-lt"/>
              </a:rPr>
              <a:t>comprises 20 questions related to activities that occur during specific periods of the day: </a:t>
            </a:r>
          </a:p>
          <a:p>
            <a:pPr marL="1714500" lvl="3" indent="-342900">
              <a:buClr>
                <a:srgbClr val="000064"/>
              </a:buClr>
              <a:buFont typeface="Arial" panose="020B0604020202020204" pitchFamily="34" charset="0"/>
              <a:buChar char="•"/>
            </a:pPr>
            <a:r>
              <a:rPr lang="en-US" altLang="zh-CN" dirty="0">
                <a:solidFill>
                  <a:srgbClr val="000080"/>
                </a:solidFill>
                <a:latin typeface="+mj-lt"/>
              </a:rPr>
              <a:t>No. 1–4, early morning/before going to school; </a:t>
            </a:r>
          </a:p>
          <a:p>
            <a:pPr marL="1714500" lvl="3" indent="-342900">
              <a:buClr>
                <a:srgbClr val="000064"/>
              </a:buClr>
              <a:buFont typeface="Arial" panose="020B0604020202020204" pitchFamily="34" charset="0"/>
              <a:buChar char="•"/>
            </a:pPr>
            <a:r>
              <a:rPr lang="en-US" altLang="zh-CN" dirty="0">
                <a:solidFill>
                  <a:srgbClr val="000080"/>
                </a:solidFill>
                <a:latin typeface="+mj-lt"/>
              </a:rPr>
              <a:t>No. 5–7, school; </a:t>
            </a:r>
          </a:p>
          <a:p>
            <a:pPr marL="1714500" lvl="3" indent="-342900">
              <a:buClr>
                <a:srgbClr val="000064"/>
              </a:buClr>
              <a:buFont typeface="Arial" panose="020B0604020202020204" pitchFamily="34" charset="0"/>
              <a:buChar char="•"/>
            </a:pPr>
            <a:r>
              <a:rPr lang="en-US" altLang="zh-CN" dirty="0">
                <a:solidFill>
                  <a:srgbClr val="000080"/>
                </a:solidFill>
                <a:latin typeface="+mj-lt"/>
              </a:rPr>
              <a:t>No. 8–10, after school; </a:t>
            </a:r>
          </a:p>
          <a:p>
            <a:pPr marL="1714500" lvl="3" indent="-342900">
              <a:buClr>
                <a:srgbClr val="000064"/>
              </a:buClr>
              <a:buFont typeface="Arial" panose="020B0604020202020204" pitchFamily="34" charset="0"/>
              <a:buChar char="•"/>
            </a:pPr>
            <a:r>
              <a:rPr lang="en-US" altLang="zh-CN" dirty="0">
                <a:solidFill>
                  <a:srgbClr val="000080"/>
                </a:solidFill>
                <a:latin typeface="+mj-lt"/>
              </a:rPr>
              <a:t>No. 11–14, evening; </a:t>
            </a:r>
          </a:p>
          <a:p>
            <a:pPr marL="1714500" lvl="3" indent="-342900">
              <a:buClr>
                <a:srgbClr val="000064"/>
              </a:buClr>
              <a:buFont typeface="Arial" panose="020B0604020202020204" pitchFamily="34" charset="0"/>
              <a:buChar char="•"/>
            </a:pPr>
            <a:r>
              <a:rPr lang="en-US" altLang="zh-CN" dirty="0">
                <a:solidFill>
                  <a:srgbClr val="000080"/>
                </a:solidFill>
                <a:latin typeface="+mj-lt"/>
              </a:rPr>
              <a:t>No. 15–18, night; </a:t>
            </a:r>
          </a:p>
          <a:p>
            <a:pPr marL="1714500" lvl="3" indent="-342900">
              <a:buClr>
                <a:srgbClr val="000064"/>
              </a:buClr>
              <a:buFont typeface="Arial" panose="020B0604020202020204" pitchFamily="34" charset="0"/>
              <a:buChar char="•"/>
            </a:pPr>
            <a:r>
              <a:rPr lang="en-US" altLang="zh-CN" dirty="0">
                <a:solidFill>
                  <a:srgbClr val="000080"/>
                </a:solidFill>
                <a:latin typeface="+mj-lt"/>
              </a:rPr>
              <a:t>No. 19 and 20, overall behavior</a:t>
            </a:r>
          </a:p>
          <a:p>
            <a:pPr marL="1257300" lvl="2" indent="-342900">
              <a:buClr>
                <a:srgbClr val="000064"/>
              </a:buClr>
              <a:buFont typeface="Arial" panose="020B0604020202020204" pitchFamily="34" charset="0"/>
              <a:buChar char="•"/>
            </a:pPr>
            <a:r>
              <a:rPr lang="en-US" altLang="zh-CN" dirty="0">
                <a:solidFill>
                  <a:srgbClr val="000080"/>
                </a:solidFill>
                <a:latin typeface="+mj-lt"/>
              </a:rPr>
              <a:t>Each question is scored in four grades: </a:t>
            </a:r>
          </a:p>
          <a:p>
            <a:pPr marL="1714500" lvl="3" indent="-342900">
              <a:buClr>
                <a:srgbClr val="000064"/>
              </a:buClr>
              <a:buFont typeface="Arial" panose="020B0604020202020204" pitchFamily="34" charset="0"/>
              <a:buChar char="•"/>
            </a:pPr>
            <a:r>
              <a:rPr lang="en-US" altLang="zh-CN" dirty="0">
                <a:solidFill>
                  <a:srgbClr val="000080"/>
                </a:solidFill>
                <a:latin typeface="+mj-lt"/>
              </a:rPr>
              <a:t>0 = completely disagree, </a:t>
            </a:r>
          </a:p>
          <a:p>
            <a:pPr marL="1714500" lvl="3" indent="-342900">
              <a:buClr>
                <a:srgbClr val="000064"/>
              </a:buClr>
              <a:buFont typeface="Arial" panose="020B0604020202020204" pitchFamily="34" charset="0"/>
              <a:buChar char="•"/>
            </a:pPr>
            <a:r>
              <a:rPr lang="en-US" altLang="zh-CN" dirty="0">
                <a:solidFill>
                  <a:srgbClr val="000080"/>
                </a:solidFill>
                <a:latin typeface="+mj-lt"/>
              </a:rPr>
              <a:t>1 = somewhat (partially) agree, </a:t>
            </a:r>
          </a:p>
          <a:p>
            <a:pPr marL="1714500" lvl="3" indent="-342900">
              <a:buClr>
                <a:srgbClr val="000064"/>
              </a:buClr>
              <a:buFont typeface="Arial" panose="020B0604020202020204" pitchFamily="34" charset="0"/>
              <a:buChar char="•"/>
            </a:pPr>
            <a:r>
              <a:rPr lang="en-US" altLang="zh-CN" dirty="0">
                <a:solidFill>
                  <a:srgbClr val="000080"/>
                </a:solidFill>
                <a:latin typeface="+mj-lt"/>
              </a:rPr>
              <a:t>2 = mostly agree, </a:t>
            </a:r>
          </a:p>
          <a:p>
            <a:pPr marL="1714500" lvl="3" indent="-342900">
              <a:buClr>
                <a:srgbClr val="000064"/>
              </a:buClr>
              <a:buFont typeface="Arial" panose="020B0604020202020204" pitchFamily="34" charset="0"/>
              <a:buChar char="•"/>
            </a:pPr>
            <a:r>
              <a:rPr lang="en-US" altLang="zh-CN" dirty="0">
                <a:solidFill>
                  <a:srgbClr val="000080"/>
                </a:solidFill>
                <a:latin typeface="+mj-lt"/>
              </a:rPr>
              <a:t>3 = completely agree. </a:t>
            </a:r>
          </a:p>
          <a:p>
            <a:pPr marL="1257300" lvl="2" indent="-342900">
              <a:buClr>
                <a:srgbClr val="000064"/>
              </a:buClr>
              <a:buFont typeface="Arial" panose="020B0604020202020204" pitchFamily="34" charset="0"/>
              <a:buChar char="•"/>
            </a:pPr>
            <a:r>
              <a:rPr lang="en-US" altLang="zh-CN" dirty="0">
                <a:solidFill>
                  <a:srgbClr val="000080"/>
                </a:solidFill>
                <a:latin typeface="+mj-lt"/>
              </a:rPr>
              <a:t>Higher scores indicate higher life functioning and less difficulty in children’s daily activities </a:t>
            </a:r>
          </a:p>
        </p:txBody>
      </p:sp>
    </p:spTree>
    <p:extLst>
      <p:ext uri="{BB962C8B-B14F-4D97-AF65-F5344CB8AC3E}">
        <p14:creationId xmlns:p14="http://schemas.microsoft.com/office/powerpoint/2010/main" val="1998743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2592288"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Background</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3</a:t>
            </a:fld>
            <a:endParaRPr lang="en-CA" altLang="zh-CN"/>
          </a:p>
        </p:txBody>
      </p:sp>
      <p:sp>
        <p:nvSpPr>
          <p:cNvPr id="7" name="文本框 9">
            <a:extLst>
              <a:ext uri="{FF2B5EF4-FFF2-40B4-BE49-F238E27FC236}">
                <a16:creationId xmlns:a16="http://schemas.microsoft.com/office/drawing/2014/main" id="{E99B99F9-AD88-CC46-AB4B-0F9F9B7B21D4}"/>
              </a:ext>
            </a:extLst>
          </p:cNvPr>
          <p:cNvSpPr txBox="1"/>
          <p:nvPr/>
        </p:nvSpPr>
        <p:spPr>
          <a:xfrm>
            <a:off x="320512" y="1203710"/>
            <a:ext cx="8355944" cy="707886"/>
          </a:xfrm>
          <a:prstGeom prst="rect">
            <a:avLst/>
          </a:prstGeom>
          <a:ln>
            <a:noFill/>
            <a:prstDash val="lgDash"/>
          </a:ln>
        </p:spPr>
        <p:style>
          <a:lnRef idx="2">
            <a:schemeClr val="accent3"/>
          </a:lnRef>
          <a:fillRef idx="1">
            <a:schemeClr val="lt1"/>
          </a:fillRef>
          <a:effectRef idx="0">
            <a:schemeClr val="accent3"/>
          </a:effectRef>
          <a:fontRef idx="minor">
            <a:schemeClr val="dk1"/>
          </a:fontRef>
        </p:style>
        <p:txBody>
          <a:bodyPr wrap="square" rtlCol="0" anchor="ctr" anchorCtr="0">
            <a:spAutoFit/>
          </a:bodyPr>
          <a:lstStyle/>
          <a:p>
            <a:pPr marL="342900" indent="-342900">
              <a:buClr>
                <a:srgbClr val="000064"/>
              </a:buClr>
              <a:buFont typeface="Arial" panose="020B0604020202020204" pitchFamily="34" charset="0"/>
              <a:buChar char="•"/>
            </a:pPr>
            <a:r>
              <a:rPr lang="en-US" altLang="zh-CN" sz="2000" dirty="0">
                <a:solidFill>
                  <a:srgbClr val="000080"/>
                </a:solidFill>
                <a:latin typeface="+mj-lt"/>
              </a:rPr>
              <a:t>The reliability and validity of QCD has been validated in both Japan and China </a:t>
            </a:r>
          </a:p>
        </p:txBody>
      </p:sp>
      <p:graphicFrame>
        <p:nvGraphicFramePr>
          <p:cNvPr id="2" name="Table 1">
            <a:extLst>
              <a:ext uri="{FF2B5EF4-FFF2-40B4-BE49-F238E27FC236}">
                <a16:creationId xmlns:a16="http://schemas.microsoft.com/office/drawing/2014/main" id="{6EE73546-5FC8-044E-B400-2D7231EB95F6}"/>
              </a:ext>
            </a:extLst>
          </p:cNvPr>
          <p:cNvGraphicFramePr>
            <a:graphicFrameLocks noGrp="1"/>
          </p:cNvGraphicFramePr>
          <p:nvPr>
            <p:extLst>
              <p:ext uri="{D42A27DB-BD31-4B8C-83A1-F6EECF244321}">
                <p14:modId xmlns:p14="http://schemas.microsoft.com/office/powerpoint/2010/main" val="2898412044"/>
              </p:ext>
            </p:extLst>
          </p:nvPr>
        </p:nvGraphicFramePr>
        <p:xfrm>
          <a:off x="598164" y="2121444"/>
          <a:ext cx="7941640" cy="2251710"/>
        </p:xfrm>
        <a:graphic>
          <a:graphicData uri="http://schemas.openxmlformats.org/drawingml/2006/table">
            <a:tbl>
              <a:tblPr/>
              <a:tblGrid>
                <a:gridCol w="2198437">
                  <a:extLst>
                    <a:ext uri="{9D8B030D-6E8A-4147-A177-3AD203B41FA5}">
                      <a16:colId xmlns:a16="http://schemas.microsoft.com/office/drawing/2014/main" val="2801310594"/>
                    </a:ext>
                  </a:extLst>
                </a:gridCol>
                <a:gridCol w="2709701">
                  <a:extLst>
                    <a:ext uri="{9D8B030D-6E8A-4147-A177-3AD203B41FA5}">
                      <a16:colId xmlns:a16="http://schemas.microsoft.com/office/drawing/2014/main" val="1876185417"/>
                    </a:ext>
                  </a:extLst>
                </a:gridCol>
                <a:gridCol w="3033502">
                  <a:extLst>
                    <a:ext uri="{9D8B030D-6E8A-4147-A177-3AD203B41FA5}">
                      <a16:colId xmlns:a16="http://schemas.microsoft.com/office/drawing/2014/main" val="3925804053"/>
                    </a:ext>
                  </a:extLst>
                </a:gridCol>
              </a:tblGrid>
              <a:tr h="203200">
                <a:tc>
                  <a:txBody>
                    <a:bodyPr/>
                    <a:lstStyle/>
                    <a:p>
                      <a:pPr algn="ctr" fontAlgn="ctr"/>
                      <a:r>
                        <a:rPr lang="en-CA" sz="1600" b="0" i="0" u="none" strike="noStrike">
                          <a:solidFill>
                            <a:srgbClr val="002060"/>
                          </a:solidFill>
                          <a:effectLst/>
                          <a:latin typeface="+mj-lt"/>
                        </a:rPr>
                        <a:t>Country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Japan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China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9235983"/>
                  </a:ext>
                </a:extLst>
              </a:tr>
              <a:tr h="609600">
                <a:tc>
                  <a:txBody>
                    <a:bodyPr/>
                    <a:lstStyle/>
                    <a:p>
                      <a:pPr algn="ctr" fontAlgn="ctr"/>
                      <a:r>
                        <a:rPr lang="en-CA" sz="1600" b="0" i="0" u="none" strike="noStrike">
                          <a:solidFill>
                            <a:srgbClr val="002060"/>
                          </a:solidFill>
                          <a:effectLst/>
                          <a:latin typeface="+mj-lt"/>
                        </a:rPr>
                        <a:t>Study subject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Public elementary and junior high school students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dirty="0">
                          <a:solidFill>
                            <a:srgbClr val="002060"/>
                          </a:solidFill>
                          <a:effectLst/>
                          <a:latin typeface="+mj-lt"/>
                        </a:rPr>
                        <a:t>Children and </a:t>
                      </a:r>
                      <a:r>
                        <a:rPr lang="en-CA" sz="1600" b="0" i="0" u="none" strike="noStrike" dirty="0" err="1">
                          <a:solidFill>
                            <a:srgbClr val="002060"/>
                          </a:solidFill>
                          <a:effectLst/>
                          <a:latin typeface="+mj-lt"/>
                        </a:rPr>
                        <a:t>adolesents</a:t>
                      </a:r>
                      <a:r>
                        <a:rPr lang="en-CA" sz="1600" b="0" i="0" u="none" strike="noStrike" dirty="0">
                          <a:solidFill>
                            <a:srgbClr val="002060"/>
                          </a:solidFill>
                          <a:effectLst/>
                          <a:latin typeface="+mj-lt"/>
                        </a:rPr>
                        <a:t> with ADHD visiting psychiatric clinics in four Chinese cities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5000870"/>
                  </a:ext>
                </a:extLst>
              </a:tr>
              <a:tr h="203200">
                <a:tc>
                  <a:txBody>
                    <a:bodyPr/>
                    <a:lstStyle/>
                    <a:p>
                      <a:pPr algn="ctr" fontAlgn="ctr"/>
                      <a:r>
                        <a:rPr lang="en-CA" sz="1600" b="0" i="0" u="none" strike="noStrike">
                          <a:solidFill>
                            <a:srgbClr val="002060"/>
                          </a:solidFill>
                          <a:effectLst/>
                          <a:latin typeface="+mj-lt"/>
                        </a:rPr>
                        <a:t>Sample size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1514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200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66345367"/>
                  </a:ext>
                </a:extLst>
              </a:tr>
              <a:tr h="203200">
                <a:tc>
                  <a:txBody>
                    <a:bodyPr/>
                    <a:lstStyle/>
                    <a:p>
                      <a:pPr algn="ctr" fontAlgn="ctr"/>
                      <a:r>
                        <a:rPr lang="en-CA" sz="1600" b="0" i="0" u="none" strike="noStrike">
                          <a:solidFill>
                            <a:srgbClr val="002060"/>
                          </a:solidFill>
                          <a:effectLst/>
                          <a:latin typeface="+mj-lt"/>
                        </a:rPr>
                        <a:t>Reference scale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ADHD-RS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WFIRS-P</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7182825"/>
                  </a:ext>
                </a:extLst>
              </a:tr>
              <a:tr h="406400">
                <a:tc>
                  <a:txBody>
                    <a:bodyPr/>
                    <a:lstStyle/>
                    <a:p>
                      <a:pPr algn="ctr" fontAlgn="ctr"/>
                      <a:r>
                        <a:rPr lang="en-CA" sz="1600" b="0" i="0" u="none" strike="noStrike">
                          <a:solidFill>
                            <a:srgbClr val="002060"/>
                          </a:solidFill>
                          <a:effectLst/>
                          <a:latin typeface="+mj-lt"/>
                        </a:rPr>
                        <a:t>Cronbach’s alpha coefficient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0.876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0.88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98440452"/>
                  </a:ext>
                </a:extLst>
              </a:tr>
              <a:tr h="203200">
                <a:tc>
                  <a:txBody>
                    <a:bodyPr/>
                    <a:lstStyle/>
                    <a:p>
                      <a:pPr algn="ctr" fontAlgn="ctr"/>
                      <a:r>
                        <a:rPr lang="en-CA" sz="1600" b="0" i="0" u="none" strike="noStrike">
                          <a:solidFill>
                            <a:srgbClr val="002060"/>
                          </a:solidFill>
                          <a:effectLst/>
                          <a:latin typeface="+mj-lt"/>
                        </a:rPr>
                        <a:t>Correlation coefficients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a:solidFill>
                            <a:srgbClr val="002060"/>
                          </a:solidFill>
                          <a:effectLst/>
                          <a:latin typeface="+mj-lt"/>
                        </a:rPr>
                        <a:t>-0.577, p&lt;0.001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CA" sz="1600" b="0" i="0" u="none" strike="noStrike" dirty="0">
                          <a:solidFill>
                            <a:srgbClr val="002060"/>
                          </a:solidFill>
                          <a:effectLst/>
                          <a:latin typeface="+mj-lt"/>
                        </a:rPr>
                        <a:t>-0.57, p&lt;0.05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84986857"/>
                  </a:ext>
                </a:extLst>
              </a:tr>
            </a:tbl>
          </a:graphicData>
        </a:graphic>
      </p:graphicFrame>
      <p:sp>
        <p:nvSpPr>
          <p:cNvPr id="6" name="文本框 9">
            <a:extLst>
              <a:ext uri="{FF2B5EF4-FFF2-40B4-BE49-F238E27FC236}">
                <a16:creationId xmlns:a16="http://schemas.microsoft.com/office/drawing/2014/main" id="{66851173-D700-064F-867C-8F2A1A6B4407}"/>
              </a:ext>
            </a:extLst>
          </p:cNvPr>
          <p:cNvSpPr txBox="1"/>
          <p:nvPr/>
        </p:nvSpPr>
        <p:spPr>
          <a:xfrm>
            <a:off x="320512" y="4883691"/>
            <a:ext cx="8496944" cy="1015663"/>
          </a:xfrm>
          <a:prstGeom prst="rect">
            <a:avLst/>
          </a:prstGeom>
          <a:ln>
            <a:noFill/>
            <a:prstDash val="lgDash"/>
          </a:ln>
        </p:spPr>
        <p:style>
          <a:lnRef idx="2">
            <a:schemeClr val="accent3"/>
          </a:lnRef>
          <a:fillRef idx="1">
            <a:schemeClr val="lt1"/>
          </a:fillRef>
          <a:effectRef idx="0">
            <a:schemeClr val="accent3"/>
          </a:effectRef>
          <a:fontRef idx="minor">
            <a:schemeClr val="dk1"/>
          </a:fontRef>
        </p:style>
        <p:txBody>
          <a:bodyPr wrap="square" rtlCol="0" anchor="ctr" anchorCtr="0">
            <a:spAutoFit/>
          </a:bodyPr>
          <a:lstStyle/>
          <a:p>
            <a:pPr marL="342900" indent="-342900">
              <a:buClr>
                <a:srgbClr val="000064"/>
              </a:buClr>
              <a:buFont typeface="Arial" panose="020B0604020202020204" pitchFamily="34" charset="0"/>
              <a:buChar char="•"/>
            </a:pPr>
            <a:r>
              <a:rPr lang="en-US" altLang="zh-CN" sz="2000" dirty="0">
                <a:solidFill>
                  <a:srgbClr val="000080"/>
                </a:solidFill>
                <a:latin typeface="+mj-lt"/>
              </a:rPr>
              <a:t>QCD could be used to explore the risk factor affecting the functional impairment associated with ADHD during specific time periods across the day </a:t>
            </a:r>
          </a:p>
        </p:txBody>
      </p:sp>
    </p:spTree>
    <p:extLst>
      <p:ext uri="{BB962C8B-B14F-4D97-AF65-F5344CB8AC3E}">
        <p14:creationId xmlns:p14="http://schemas.microsoft.com/office/powerpoint/2010/main" val="866491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3528392"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Study Objectives</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4</a:t>
            </a:fld>
            <a:endParaRPr lang="en-CA" altLang="zh-CN"/>
          </a:p>
        </p:txBody>
      </p:sp>
      <p:sp>
        <p:nvSpPr>
          <p:cNvPr id="10" name="文本框 9"/>
          <p:cNvSpPr txBox="1"/>
          <p:nvPr/>
        </p:nvSpPr>
        <p:spPr>
          <a:xfrm>
            <a:off x="115618" y="1484784"/>
            <a:ext cx="8922960" cy="4455772"/>
          </a:xfrm>
          <a:prstGeom prst="rect">
            <a:avLst/>
          </a:prstGeom>
          <a:ln>
            <a:noFill/>
            <a:prstDash val="lgDash"/>
          </a:ln>
        </p:spPr>
        <p:style>
          <a:lnRef idx="2">
            <a:schemeClr val="accent3"/>
          </a:lnRef>
          <a:fillRef idx="1">
            <a:schemeClr val="lt1"/>
          </a:fillRef>
          <a:effectRef idx="0">
            <a:schemeClr val="accent3"/>
          </a:effectRef>
          <a:fontRef idx="minor">
            <a:schemeClr val="dk1"/>
          </a:fontRef>
        </p:style>
        <p:txBody>
          <a:bodyPr wrap="square" rtlCol="0" anchor="ctr" anchorCtr="0">
            <a:spAutoFit/>
          </a:bodyPr>
          <a:lstStyle/>
          <a:p>
            <a:pPr marL="342900" indent="-342900">
              <a:lnSpc>
                <a:spcPct val="150000"/>
              </a:lnSpc>
              <a:buClr>
                <a:srgbClr val="000064"/>
              </a:buClr>
              <a:buFont typeface="Arial" panose="020B0604020202020204" pitchFamily="34" charset="0"/>
              <a:buChar char="•"/>
            </a:pPr>
            <a:r>
              <a:rPr lang="en-US" altLang="zh-CN" sz="2400" dirty="0">
                <a:solidFill>
                  <a:srgbClr val="000080"/>
                </a:solidFill>
                <a:latin typeface="+mj-lt"/>
              </a:rPr>
              <a:t>Using QCD to explore the risk factors for the difficulties of daily activities in specific time periods across the day in Chinese children and adolescents with ADHD. </a:t>
            </a:r>
          </a:p>
          <a:p>
            <a:pPr marL="342900" indent="-342900">
              <a:lnSpc>
                <a:spcPct val="150000"/>
              </a:lnSpc>
              <a:buClr>
                <a:srgbClr val="000064"/>
              </a:buClr>
              <a:buFont typeface="Arial" panose="020B0604020202020204" pitchFamily="34" charset="0"/>
              <a:buChar char="•"/>
            </a:pPr>
            <a:endParaRPr lang="en-US" altLang="zh-CN" sz="2400" dirty="0">
              <a:solidFill>
                <a:srgbClr val="000080"/>
              </a:solidFill>
              <a:latin typeface="+mj-lt"/>
            </a:endParaRPr>
          </a:p>
          <a:p>
            <a:pPr marL="342900" indent="-342900">
              <a:lnSpc>
                <a:spcPct val="150000"/>
              </a:lnSpc>
              <a:buClr>
                <a:srgbClr val="000064"/>
              </a:buClr>
              <a:buFont typeface="Arial" panose="020B0604020202020204" pitchFamily="34" charset="0"/>
              <a:buChar char="•"/>
            </a:pPr>
            <a:r>
              <a:rPr lang="en-US" altLang="zh-CN" sz="2400" dirty="0">
                <a:solidFill>
                  <a:srgbClr val="000080"/>
                </a:solidFill>
                <a:latin typeface="+mj-lt"/>
              </a:rPr>
              <a:t>Using the rated score for the question 17 of QCD to explore the risk factors for the risk of trouble sleeping in Chinese children and adolescents with ADHD. </a:t>
            </a:r>
          </a:p>
          <a:p>
            <a:pPr marL="342900" indent="-342900">
              <a:lnSpc>
                <a:spcPct val="150000"/>
              </a:lnSpc>
              <a:buClr>
                <a:srgbClr val="000064"/>
              </a:buClr>
              <a:buFont typeface="Arial" panose="020B0604020202020204" pitchFamily="34" charset="0"/>
              <a:buChar char="•"/>
            </a:pPr>
            <a:endParaRPr lang="en-US" altLang="zh-CN" sz="2400" dirty="0">
              <a:solidFill>
                <a:srgbClr val="000080"/>
              </a:solidFill>
              <a:latin typeface="+mj-lt"/>
            </a:endParaRPr>
          </a:p>
        </p:txBody>
      </p:sp>
    </p:spTree>
    <p:extLst>
      <p:ext uri="{BB962C8B-B14F-4D97-AF65-F5344CB8AC3E}">
        <p14:creationId xmlns:p14="http://schemas.microsoft.com/office/powerpoint/2010/main" val="4129305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3024336"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Study Methods</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5</a:t>
            </a:fld>
            <a:endParaRPr lang="en-CA" altLang="zh-CN"/>
          </a:p>
        </p:txBody>
      </p:sp>
      <p:sp>
        <p:nvSpPr>
          <p:cNvPr id="4" name="矩形 3"/>
          <p:cNvSpPr/>
          <p:nvPr/>
        </p:nvSpPr>
        <p:spPr>
          <a:xfrm>
            <a:off x="1366664" y="2852936"/>
            <a:ext cx="1296144" cy="72008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altLang="zh-CN" dirty="0">
                <a:latin typeface="+mj-lt"/>
              </a:rPr>
              <a:t>Changsha</a:t>
            </a:r>
            <a:endParaRPr lang="zh-CN" altLang="en-US" dirty="0">
              <a:latin typeface="+mj-lt"/>
            </a:endParaRPr>
          </a:p>
        </p:txBody>
      </p:sp>
      <p:sp>
        <p:nvSpPr>
          <p:cNvPr id="8" name="矩形 7"/>
          <p:cNvSpPr/>
          <p:nvPr/>
        </p:nvSpPr>
        <p:spPr>
          <a:xfrm>
            <a:off x="1401269" y="4941168"/>
            <a:ext cx="1296144" cy="72008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altLang="zh-CN" dirty="0">
                <a:latin typeface="+mj-lt"/>
              </a:rPr>
              <a:t>Beijing</a:t>
            </a:r>
            <a:endParaRPr lang="zh-CN" altLang="en-US" dirty="0">
              <a:latin typeface="+mj-lt"/>
            </a:endParaRPr>
          </a:p>
        </p:txBody>
      </p:sp>
      <p:sp>
        <p:nvSpPr>
          <p:cNvPr id="9" name="矩形 8"/>
          <p:cNvSpPr/>
          <p:nvPr/>
        </p:nvSpPr>
        <p:spPr>
          <a:xfrm>
            <a:off x="6335216" y="2852936"/>
            <a:ext cx="1296144" cy="72008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altLang="zh-CN" dirty="0">
                <a:latin typeface="+mj-lt"/>
              </a:rPr>
              <a:t>Shanghai</a:t>
            </a:r>
            <a:endParaRPr lang="zh-CN" altLang="en-US" dirty="0">
              <a:latin typeface="+mj-lt"/>
            </a:endParaRPr>
          </a:p>
        </p:txBody>
      </p:sp>
      <p:sp>
        <p:nvSpPr>
          <p:cNvPr id="11" name="矩形 10"/>
          <p:cNvSpPr/>
          <p:nvPr/>
        </p:nvSpPr>
        <p:spPr>
          <a:xfrm>
            <a:off x="6335216" y="4941168"/>
            <a:ext cx="1296144" cy="72008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altLang="zh-CN" dirty="0">
                <a:latin typeface="+mj-lt"/>
              </a:rPr>
              <a:t>Nanjing</a:t>
            </a:r>
            <a:endParaRPr lang="zh-CN" altLang="en-US" dirty="0">
              <a:latin typeface="+mj-lt"/>
            </a:endParaRPr>
          </a:p>
        </p:txBody>
      </p:sp>
      <p:sp>
        <p:nvSpPr>
          <p:cNvPr id="6" name="圆角矩形 5"/>
          <p:cNvSpPr/>
          <p:nvPr/>
        </p:nvSpPr>
        <p:spPr>
          <a:xfrm>
            <a:off x="3131840" y="3717031"/>
            <a:ext cx="2664296" cy="1224135"/>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altLang="zh-CN" sz="1600" b="1" dirty="0">
                <a:latin typeface="+mj-lt"/>
              </a:rPr>
              <a:t>200</a:t>
            </a:r>
            <a:r>
              <a:rPr lang="en-US" altLang="zh-CN" sz="1600" dirty="0">
                <a:latin typeface="+mj-lt"/>
              </a:rPr>
              <a:t> Chinese ADHD children and adolescents Consecutively visiting </a:t>
            </a:r>
          </a:p>
          <a:p>
            <a:pPr algn="ctr"/>
            <a:r>
              <a:rPr lang="en-US" altLang="zh-CN" sz="1600" dirty="0">
                <a:latin typeface="+mj-lt"/>
              </a:rPr>
              <a:t>4 well-established psychiatric clinics</a:t>
            </a:r>
          </a:p>
        </p:txBody>
      </p:sp>
      <p:cxnSp>
        <p:nvCxnSpPr>
          <p:cNvPr id="12" name="肘形连接符 11"/>
          <p:cNvCxnSpPr>
            <a:stCxn id="4" idx="3"/>
            <a:endCxn id="6" idx="0"/>
          </p:cNvCxnSpPr>
          <p:nvPr/>
        </p:nvCxnSpPr>
        <p:spPr>
          <a:xfrm>
            <a:off x="2662808" y="3212976"/>
            <a:ext cx="1801180" cy="504055"/>
          </a:xfrm>
          <a:prstGeom prst="bentConnector2">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4" name="肘形连接符 13"/>
          <p:cNvCxnSpPr>
            <a:stCxn id="9" idx="1"/>
            <a:endCxn id="6" idx="0"/>
          </p:cNvCxnSpPr>
          <p:nvPr/>
        </p:nvCxnSpPr>
        <p:spPr>
          <a:xfrm rot="10800000" flipV="1">
            <a:off x="4463988" y="3212975"/>
            <a:ext cx="1871228" cy="504055"/>
          </a:xfrm>
          <a:prstGeom prst="bentConnector2">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6" name="肘形连接符 15"/>
          <p:cNvCxnSpPr>
            <a:stCxn id="8" idx="3"/>
          </p:cNvCxnSpPr>
          <p:nvPr/>
        </p:nvCxnSpPr>
        <p:spPr>
          <a:xfrm flipV="1">
            <a:off x="2697413" y="4941168"/>
            <a:ext cx="1766575" cy="360040"/>
          </a:xfrm>
          <a:prstGeom prst="bentConnector2">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9" name="肘形连接符 18"/>
          <p:cNvCxnSpPr>
            <a:stCxn id="11" idx="1"/>
          </p:cNvCxnSpPr>
          <p:nvPr/>
        </p:nvCxnSpPr>
        <p:spPr>
          <a:xfrm rot="10800000">
            <a:off x="4463988" y="4941168"/>
            <a:ext cx="1871228" cy="360040"/>
          </a:xfrm>
          <a:prstGeom prst="bentConnector2">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1" name="直接连接符 20"/>
          <p:cNvCxnSpPr/>
          <p:nvPr/>
        </p:nvCxnSpPr>
        <p:spPr>
          <a:xfrm>
            <a:off x="1115615" y="6021288"/>
            <a:ext cx="6696744" cy="0"/>
          </a:xfrm>
          <a:prstGeom prst="line">
            <a:avLst/>
          </a:prstGeom>
        </p:spPr>
        <p:style>
          <a:lnRef idx="2">
            <a:schemeClr val="accent4"/>
          </a:lnRef>
          <a:fillRef idx="0">
            <a:schemeClr val="accent4"/>
          </a:fillRef>
          <a:effectRef idx="1">
            <a:schemeClr val="accent4"/>
          </a:effectRef>
          <a:fontRef idx="minor">
            <a:schemeClr val="tx1"/>
          </a:fontRef>
        </p:style>
      </p:cxnSp>
      <p:sp>
        <p:nvSpPr>
          <p:cNvPr id="22" name="文本框 21"/>
          <p:cNvSpPr txBox="1"/>
          <p:nvPr/>
        </p:nvSpPr>
        <p:spPr>
          <a:xfrm>
            <a:off x="2051719" y="6108166"/>
            <a:ext cx="4824536" cy="369332"/>
          </a:xfrm>
          <a:prstGeom prst="rect">
            <a:avLst/>
          </a:prstGeom>
          <a:noFill/>
        </p:spPr>
        <p:txBody>
          <a:bodyPr wrap="square" rtlCol="0">
            <a:spAutoFit/>
          </a:bodyPr>
          <a:lstStyle/>
          <a:p>
            <a:r>
              <a:rPr lang="en-GB" altLang="zh-CN" dirty="0">
                <a:solidFill>
                  <a:srgbClr val="000080"/>
                </a:solidFill>
                <a:latin typeface="+mj-lt"/>
              </a:rPr>
              <a:t>Evaluating the reliability and validity of QOC</a:t>
            </a:r>
            <a:endParaRPr lang="zh-CN" altLang="en-US" dirty="0">
              <a:solidFill>
                <a:srgbClr val="000080"/>
              </a:solidFill>
              <a:latin typeface="+mj-lt"/>
            </a:endParaRPr>
          </a:p>
        </p:txBody>
      </p:sp>
      <p:sp>
        <p:nvSpPr>
          <p:cNvPr id="18" name="文本框 17"/>
          <p:cNvSpPr txBox="1"/>
          <p:nvPr/>
        </p:nvSpPr>
        <p:spPr>
          <a:xfrm>
            <a:off x="107505" y="1128307"/>
            <a:ext cx="8922960" cy="1569660"/>
          </a:xfrm>
          <a:prstGeom prst="rect">
            <a:avLst/>
          </a:prstGeom>
          <a:noFill/>
        </p:spPr>
        <p:txBody>
          <a:bodyPr wrap="square" rtlCol="0">
            <a:spAutoFit/>
          </a:bodyPr>
          <a:lstStyle/>
          <a:p>
            <a:pPr marL="342900" indent="-342900">
              <a:buClr>
                <a:srgbClr val="000064"/>
              </a:buClr>
              <a:buFont typeface="Arial" panose="020B0604020202020204" pitchFamily="34" charset="0"/>
              <a:buChar char="•"/>
            </a:pPr>
            <a:r>
              <a:rPr lang="en-US" altLang="zh-CN" sz="2400" dirty="0">
                <a:solidFill>
                  <a:srgbClr val="000080"/>
                </a:solidFill>
                <a:latin typeface="+mj-lt"/>
              </a:rPr>
              <a:t>Study design: post-hoc data analysis</a:t>
            </a:r>
          </a:p>
          <a:p>
            <a:pPr marL="342900" indent="-342900">
              <a:buClr>
                <a:srgbClr val="000064"/>
              </a:buClr>
              <a:buFont typeface="Arial" panose="020B0604020202020204" pitchFamily="34" charset="0"/>
              <a:buChar char="•"/>
            </a:pPr>
            <a:endParaRPr lang="en-US" altLang="zh-CN" sz="2400" dirty="0">
              <a:solidFill>
                <a:srgbClr val="000080"/>
              </a:solidFill>
              <a:latin typeface="+mj-lt"/>
            </a:endParaRPr>
          </a:p>
          <a:p>
            <a:pPr marL="342900" indent="-342900">
              <a:buClr>
                <a:srgbClr val="000064"/>
              </a:buClr>
              <a:buFont typeface="Arial" panose="020B0604020202020204" pitchFamily="34" charset="0"/>
              <a:buChar char="•"/>
            </a:pPr>
            <a:r>
              <a:rPr lang="en-US" altLang="zh-CN" sz="2400" dirty="0">
                <a:solidFill>
                  <a:srgbClr val="000080"/>
                </a:solidFill>
                <a:latin typeface="+mj-lt"/>
              </a:rPr>
              <a:t>Data source: the previous cross-sectional study validating QCD in Chinese children and adolescents with ADHD </a:t>
            </a:r>
            <a:endParaRPr lang="zh-CN" altLang="en-US" sz="2400" dirty="0">
              <a:solidFill>
                <a:srgbClr val="000080"/>
              </a:solidFill>
              <a:latin typeface="+mj-lt"/>
            </a:endParaRPr>
          </a:p>
        </p:txBody>
      </p:sp>
    </p:spTree>
    <p:extLst>
      <p:ext uri="{BB962C8B-B14F-4D97-AF65-F5344CB8AC3E}">
        <p14:creationId xmlns:p14="http://schemas.microsoft.com/office/powerpoint/2010/main" val="1589537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3240360"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Study Methods</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6</a:t>
            </a:fld>
            <a:endParaRPr lang="en-CA" altLang="zh-CN"/>
          </a:p>
        </p:txBody>
      </p:sp>
      <p:sp>
        <p:nvSpPr>
          <p:cNvPr id="18" name="文本框 17"/>
          <p:cNvSpPr txBox="1"/>
          <p:nvPr/>
        </p:nvSpPr>
        <p:spPr>
          <a:xfrm>
            <a:off x="114223" y="1256871"/>
            <a:ext cx="9036495" cy="461665"/>
          </a:xfrm>
          <a:prstGeom prst="rect">
            <a:avLst/>
          </a:prstGeom>
          <a:noFill/>
        </p:spPr>
        <p:txBody>
          <a:bodyPr wrap="square" rtlCol="0">
            <a:spAutoFit/>
          </a:bodyPr>
          <a:lstStyle/>
          <a:p>
            <a:pPr marL="342900" indent="-342900">
              <a:buClr>
                <a:srgbClr val="000064"/>
              </a:buClr>
              <a:buFont typeface="Arial" panose="020B0604020202020204" pitchFamily="34" charset="0"/>
              <a:buChar char="•"/>
            </a:pPr>
            <a:r>
              <a:rPr lang="en-US" altLang="zh-CN" sz="2400" dirty="0">
                <a:solidFill>
                  <a:srgbClr val="000080"/>
                </a:solidFill>
                <a:latin typeface="+mj-lt"/>
              </a:rPr>
              <a:t>Data used in post-hoc analysis </a:t>
            </a:r>
            <a:endParaRPr lang="zh-CN" altLang="en-US" sz="2400" dirty="0">
              <a:solidFill>
                <a:srgbClr val="000080"/>
              </a:solidFill>
              <a:latin typeface="+mj-lt"/>
            </a:endParaRPr>
          </a:p>
        </p:txBody>
      </p:sp>
      <p:sp>
        <p:nvSpPr>
          <p:cNvPr id="2" name="圆角矩形 1"/>
          <p:cNvSpPr/>
          <p:nvPr/>
        </p:nvSpPr>
        <p:spPr>
          <a:xfrm>
            <a:off x="251520" y="1805712"/>
            <a:ext cx="3960440" cy="2199352"/>
          </a:xfrm>
          <a:prstGeom prst="roundRect">
            <a:avLst/>
          </a:prstGeom>
          <a:solidFill>
            <a:schemeClr val="bg1"/>
          </a:solidFill>
          <a:ln>
            <a:solidFill>
              <a:srgbClr val="0070C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b="1" dirty="0">
                <a:solidFill>
                  <a:srgbClr val="000080"/>
                </a:solidFill>
                <a:latin typeface="+mj-lt"/>
              </a:rPr>
              <a:t>Characteristics of ADHD patients: </a:t>
            </a:r>
          </a:p>
          <a:p>
            <a:pPr marL="285750" indent="-285750">
              <a:buFont typeface="Arial" panose="020B0604020202020204" pitchFamily="34" charset="0"/>
              <a:buChar char="•"/>
            </a:pPr>
            <a:r>
              <a:rPr lang="en-US" altLang="zh-CN" sz="1600" dirty="0">
                <a:solidFill>
                  <a:srgbClr val="000080"/>
                </a:solidFill>
                <a:latin typeface="+mj-lt"/>
              </a:rPr>
              <a:t>Demographics</a:t>
            </a:r>
          </a:p>
          <a:p>
            <a:pPr marL="285750" indent="-285750">
              <a:buFont typeface="Arial" panose="020B0604020202020204" pitchFamily="34" charset="0"/>
              <a:buChar char="•"/>
            </a:pPr>
            <a:r>
              <a:rPr lang="en-US" altLang="zh-CN" sz="1600" dirty="0">
                <a:solidFill>
                  <a:srgbClr val="000080"/>
                </a:solidFill>
                <a:latin typeface="+mj-lt"/>
              </a:rPr>
              <a:t>School status</a:t>
            </a:r>
          </a:p>
          <a:p>
            <a:pPr marL="285750" indent="-285750">
              <a:buFont typeface="Arial" panose="020B0604020202020204" pitchFamily="34" charset="0"/>
              <a:buChar char="•"/>
            </a:pPr>
            <a:r>
              <a:rPr lang="en-US" altLang="zh-CN" sz="1600" dirty="0">
                <a:solidFill>
                  <a:srgbClr val="000080"/>
                </a:solidFill>
                <a:latin typeface="+mj-lt"/>
              </a:rPr>
              <a:t>Family environment</a:t>
            </a:r>
          </a:p>
          <a:p>
            <a:pPr marL="285750" indent="-285750">
              <a:buFont typeface="Arial" panose="020B0604020202020204" pitchFamily="34" charset="0"/>
              <a:buChar char="•"/>
            </a:pPr>
            <a:r>
              <a:rPr lang="en-US" altLang="zh-CN" sz="1600" dirty="0">
                <a:solidFill>
                  <a:srgbClr val="000080"/>
                </a:solidFill>
                <a:latin typeface="+mj-lt"/>
              </a:rPr>
              <a:t>ADHD diagnosis (subtypes and duration after the diagnosis)</a:t>
            </a:r>
          </a:p>
          <a:p>
            <a:pPr marL="285750" indent="-285750">
              <a:buFont typeface="Arial" panose="020B0604020202020204" pitchFamily="34" charset="0"/>
              <a:buChar char="•"/>
            </a:pPr>
            <a:r>
              <a:rPr lang="en-US" altLang="zh-CN" sz="1600" dirty="0">
                <a:solidFill>
                  <a:srgbClr val="000080"/>
                </a:solidFill>
                <a:latin typeface="+mj-lt"/>
              </a:rPr>
              <a:t>Current treatment</a:t>
            </a:r>
          </a:p>
          <a:p>
            <a:pPr marL="285750" indent="-285750">
              <a:buFont typeface="Arial" panose="020B0604020202020204" pitchFamily="34" charset="0"/>
              <a:buChar char="•"/>
            </a:pPr>
            <a:r>
              <a:rPr lang="en-US" altLang="zh-CN" sz="1600" dirty="0">
                <a:solidFill>
                  <a:srgbClr val="000080"/>
                </a:solidFill>
                <a:latin typeface="+mj-lt"/>
              </a:rPr>
              <a:t>Mental comorbidities</a:t>
            </a:r>
            <a:endParaRPr lang="zh-CN" altLang="en-US" sz="1600" dirty="0">
              <a:solidFill>
                <a:srgbClr val="000080"/>
              </a:solidFill>
              <a:latin typeface="+mj-lt"/>
            </a:endParaRPr>
          </a:p>
        </p:txBody>
      </p:sp>
      <p:sp>
        <p:nvSpPr>
          <p:cNvPr id="20" name="圆角矩形 19"/>
          <p:cNvSpPr/>
          <p:nvPr/>
        </p:nvSpPr>
        <p:spPr>
          <a:xfrm>
            <a:off x="4932040" y="1805712"/>
            <a:ext cx="3960440" cy="2199352"/>
          </a:xfrm>
          <a:prstGeom prst="roundRect">
            <a:avLst/>
          </a:prstGeom>
          <a:solidFill>
            <a:schemeClr val="bg1"/>
          </a:solidFill>
          <a:ln>
            <a:solidFill>
              <a:srgbClr val="0070C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altLang="zh-CN" sz="1600" b="1" dirty="0">
                <a:solidFill>
                  <a:srgbClr val="000080"/>
                </a:solidFill>
                <a:latin typeface="+mj-lt"/>
              </a:rPr>
              <a:t>Characteristics of ADHD patients’ parents: </a:t>
            </a:r>
          </a:p>
          <a:p>
            <a:pPr marL="285750" indent="-285750">
              <a:buFont typeface="Arial" panose="020B0604020202020204" pitchFamily="34" charset="0"/>
              <a:buChar char="•"/>
            </a:pPr>
            <a:r>
              <a:rPr lang="en-US" altLang="zh-CN" sz="1600" dirty="0">
                <a:solidFill>
                  <a:srgbClr val="000080"/>
                </a:solidFill>
                <a:latin typeface="+mj-lt"/>
              </a:rPr>
              <a:t>Social economic status (education and employment)</a:t>
            </a:r>
          </a:p>
          <a:p>
            <a:pPr marL="285750" indent="-285750">
              <a:buFont typeface="Arial" panose="020B0604020202020204" pitchFamily="34" charset="0"/>
              <a:buChar char="•"/>
            </a:pPr>
            <a:r>
              <a:rPr lang="en-US" altLang="zh-CN" sz="1600" dirty="0">
                <a:solidFill>
                  <a:srgbClr val="000080"/>
                </a:solidFill>
                <a:latin typeface="+mj-lt"/>
              </a:rPr>
              <a:t>Lifestyle regarding drinking and smoking</a:t>
            </a:r>
          </a:p>
          <a:p>
            <a:pPr marL="285750" indent="-285750">
              <a:buFont typeface="Arial" panose="020B0604020202020204" pitchFamily="34" charset="0"/>
              <a:buChar char="•"/>
            </a:pPr>
            <a:r>
              <a:rPr lang="en-US" altLang="zh-CN" sz="1600" dirty="0">
                <a:solidFill>
                  <a:srgbClr val="000080"/>
                </a:solidFill>
                <a:latin typeface="+mj-lt"/>
              </a:rPr>
              <a:t>Parenting styles</a:t>
            </a:r>
            <a:endParaRPr lang="zh-CN" altLang="en-US" sz="1600" dirty="0">
              <a:solidFill>
                <a:srgbClr val="000080"/>
              </a:solidFill>
              <a:latin typeface="+mj-lt"/>
            </a:endParaRPr>
          </a:p>
        </p:txBody>
      </p:sp>
      <p:sp>
        <p:nvSpPr>
          <p:cNvPr id="23" name="圆角矩形 22"/>
          <p:cNvSpPr/>
          <p:nvPr/>
        </p:nvSpPr>
        <p:spPr>
          <a:xfrm>
            <a:off x="251520" y="4293096"/>
            <a:ext cx="4104456" cy="2304256"/>
          </a:xfrm>
          <a:prstGeom prst="roundRect">
            <a:avLst/>
          </a:prstGeom>
          <a:solidFill>
            <a:schemeClr val="bg1"/>
          </a:solidFill>
          <a:ln>
            <a:solidFill>
              <a:srgbClr val="0070C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b="1" dirty="0">
                <a:solidFill>
                  <a:srgbClr val="000080"/>
                </a:solidFill>
                <a:latin typeface="+mj-lt"/>
              </a:rPr>
              <a:t>QCD total score and subscale scores for</a:t>
            </a:r>
          </a:p>
          <a:p>
            <a:pPr marL="285750" indent="-285750">
              <a:buFont typeface="Arial" panose="020B0604020202020204" pitchFamily="34" charset="0"/>
              <a:buChar char="•"/>
            </a:pPr>
            <a:r>
              <a:rPr lang="en-US" altLang="zh-CN" sz="1600" dirty="0">
                <a:solidFill>
                  <a:srgbClr val="000080"/>
                </a:solidFill>
                <a:latin typeface="+mj-lt"/>
              </a:rPr>
              <a:t>Early morning/before going to school </a:t>
            </a:r>
          </a:p>
          <a:p>
            <a:pPr marL="285750" indent="-285750">
              <a:buFont typeface="Arial" panose="020B0604020202020204" pitchFamily="34" charset="0"/>
              <a:buChar char="•"/>
            </a:pPr>
            <a:r>
              <a:rPr lang="en-US" altLang="zh-CN" sz="1600" dirty="0">
                <a:solidFill>
                  <a:srgbClr val="000080"/>
                </a:solidFill>
                <a:latin typeface="+mj-lt"/>
              </a:rPr>
              <a:t>School time </a:t>
            </a:r>
          </a:p>
          <a:p>
            <a:pPr marL="285750" indent="-285750">
              <a:buFont typeface="Arial" panose="020B0604020202020204" pitchFamily="34" charset="0"/>
              <a:buChar char="•"/>
            </a:pPr>
            <a:r>
              <a:rPr lang="en-US" altLang="zh-CN" sz="1600" dirty="0">
                <a:solidFill>
                  <a:srgbClr val="000080"/>
                </a:solidFill>
                <a:latin typeface="+mj-lt"/>
              </a:rPr>
              <a:t>Time after school </a:t>
            </a:r>
          </a:p>
          <a:p>
            <a:pPr marL="285750" indent="-285750">
              <a:buFont typeface="Arial" panose="020B0604020202020204" pitchFamily="34" charset="0"/>
              <a:buChar char="•"/>
            </a:pPr>
            <a:r>
              <a:rPr lang="en-US" altLang="zh-CN" sz="1600" dirty="0">
                <a:solidFill>
                  <a:srgbClr val="000080"/>
                </a:solidFill>
                <a:latin typeface="+mj-lt"/>
              </a:rPr>
              <a:t>Evening time</a:t>
            </a:r>
          </a:p>
          <a:p>
            <a:pPr marL="285750" indent="-285750">
              <a:buFont typeface="Arial" panose="020B0604020202020204" pitchFamily="34" charset="0"/>
              <a:buChar char="•"/>
            </a:pPr>
            <a:r>
              <a:rPr lang="en-US" altLang="zh-CN" sz="1600" dirty="0">
                <a:solidFill>
                  <a:srgbClr val="000080"/>
                </a:solidFill>
                <a:latin typeface="+mj-lt"/>
              </a:rPr>
              <a:t>Night time</a:t>
            </a:r>
          </a:p>
        </p:txBody>
      </p:sp>
      <p:sp>
        <p:nvSpPr>
          <p:cNvPr id="8" name="圆角矩形 22">
            <a:extLst>
              <a:ext uri="{FF2B5EF4-FFF2-40B4-BE49-F238E27FC236}">
                <a16:creationId xmlns:a16="http://schemas.microsoft.com/office/drawing/2014/main" id="{87542248-6093-C944-91E9-4D7F023B022F}"/>
              </a:ext>
            </a:extLst>
          </p:cNvPr>
          <p:cNvSpPr/>
          <p:nvPr/>
        </p:nvSpPr>
        <p:spPr>
          <a:xfrm>
            <a:off x="4860032" y="4293096"/>
            <a:ext cx="4104456" cy="2304256"/>
          </a:xfrm>
          <a:prstGeom prst="roundRect">
            <a:avLst/>
          </a:prstGeom>
          <a:solidFill>
            <a:schemeClr val="bg1"/>
          </a:solidFill>
          <a:ln>
            <a:solidFill>
              <a:srgbClr val="0070C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sz="1600" b="1" dirty="0">
              <a:solidFill>
                <a:srgbClr val="000080"/>
              </a:solidFill>
              <a:latin typeface="+mj-lt"/>
            </a:endParaRPr>
          </a:p>
          <a:p>
            <a:endParaRPr lang="en-US" altLang="zh-CN" sz="1600" b="1" dirty="0">
              <a:solidFill>
                <a:srgbClr val="000080"/>
              </a:solidFill>
              <a:latin typeface="+mj-lt"/>
            </a:endParaRPr>
          </a:p>
          <a:p>
            <a:endParaRPr lang="en-US" altLang="zh-CN" sz="1600" b="1" dirty="0">
              <a:solidFill>
                <a:srgbClr val="000080"/>
              </a:solidFill>
              <a:latin typeface="+mj-lt"/>
            </a:endParaRPr>
          </a:p>
          <a:p>
            <a:r>
              <a:rPr lang="en-US" altLang="zh-CN" sz="1600" b="1" dirty="0">
                <a:solidFill>
                  <a:srgbClr val="000080"/>
                </a:solidFill>
                <a:latin typeface="+mj-lt"/>
              </a:rPr>
              <a:t>Occurrence of trouble sleeping </a:t>
            </a:r>
          </a:p>
          <a:p>
            <a:pPr marL="285750" indent="-285750">
              <a:buFont typeface="Arial" panose="020B0604020202020204" pitchFamily="34" charset="0"/>
              <a:buChar char="•"/>
            </a:pPr>
            <a:r>
              <a:rPr lang="en-US" altLang="zh-CN" sz="1600" dirty="0">
                <a:solidFill>
                  <a:srgbClr val="000080"/>
                </a:solidFill>
                <a:latin typeface="+mj-lt"/>
              </a:rPr>
              <a:t>Based on the rating score of question 17 (Can your child go to sleep without any difficulties?)</a:t>
            </a:r>
          </a:p>
          <a:p>
            <a:pPr marL="285750" indent="-285750">
              <a:buFont typeface="Arial" panose="020B0604020202020204" pitchFamily="34" charset="0"/>
              <a:buChar char="•"/>
            </a:pPr>
            <a:r>
              <a:rPr lang="en-US" altLang="zh-CN" sz="1600" dirty="0">
                <a:solidFill>
                  <a:srgbClr val="000080"/>
                </a:solidFill>
                <a:latin typeface="+mj-lt"/>
              </a:rPr>
              <a:t>Trouble sleeping was defined as scored 0 or 1 of question 17.</a:t>
            </a:r>
          </a:p>
          <a:p>
            <a:pPr marL="285750" indent="-285750">
              <a:buFont typeface="Arial" panose="020B0604020202020204" pitchFamily="34" charset="0"/>
              <a:buChar char="•"/>
            </a:pPr>
            <a:endParaRPr lang="en-US" altLang="zh-CN" sz="1600" dirty="0">
              <a:solidFill>
                <a:srgbClr val="000080"/>
              </a:solidFill>
              <a:latin typeface="+mj-lt"/>
            </a:endParaRPr>
          </a:p>
          <a:p>
            <a:pPr marL="285750" indent="-285750">
              <a:buFont typeface="Arial" panose="020B0604020202020204" pitchFamily="34" charset="0"/>
              <a:buChar char="•"/>
            </a:pPr>
            <a:endParaRPr lang="en-US" altLang="zh-CN" sz="1600" dirty="0">
              <a:solidFill>
                <a:srgbClr val="000080"/>
              </a:solidFill>
              <a:latin typeface="+mj-lt"/>
            </a:endParaRPr>
          </a:p>
          <a:p>
            <a:pPr marL="285750" indent="-285750">
              <a:buFont typeface="Arial" panose="020B0604020202020204" pitchFamily="34" charset="0"/>
              <a:buChar char="•"/>
            </a:pPr>
            <a:endParaRPr lang="en-US" altLang="zh-CN" sz="1600" dirty="0">
              <a:solidFill>
                <a:srgbClr val="000080"/>
              </a:solidFill>
              <a:latin typeface="+mj-lt"/>
            </a:endParaRPr>
          </a:p>
        </p:txBody>
      </p:sp>
    </p:spTree>
    <p:extLst>
      <p:ext uri="{BB962C8B-B14F-4D97-AF65-F5344CB8AC3E}">
        <p14:creationId xmlns:p14="http://schemas.microsoft.com/office/powerpoint/2010/main" val="301277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3168352"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3200" b="1" dirty="0">
                <a:latin typeface="+mj-lt"/>
              </a:rPr>
              <a:t>Study Methods</a:t>
            </a:r>
            <a:endParaRPr lang="zh-CN" altLang="en-US" sz="3200" b="1"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7</a:t>
            </a:fld>
            <a:endParaRPr lang="en-CA" altLang="zh-CN"/>
          </a:p>
        </p:txBody>
      </p:sp>
      <p:sp>
        <p:nvSpPr>
          <p:cNvPr id="8" name="文本框 7"/>
          <p:cNvSpPr txBox="1"/>
          <p:nvPr/>
        </p:nvSpPr>
        <p:spPr>
          <a:xfrm>
            <a:off x="89045" y="1412776"/>
            <a:ext cx="9036495" cy="5264262"/>
          </a:xfrm>
          <a:prstGeom prst="rect">
            <a:avLst/>
          </a:prstGeom>
          <a:noFill/>
        </p:spPr>
        <p:txBody>
          <a:bodyPr wrap="square" rtlCol="0">
            <a:spAutoFit/>
          </a:bodyPr>
          <a:lstStyle/>
          <a:p>
            <a:pPr>
              <a:lnSpc>
                <a:spcPts val="2880"/>
              </a:lnSpc>
              <a:buClr>
                <a:srgbClr val="000064"/>
              </a:buClr>
            </a:pPr>
            <a:r>
              <a:rPr lang="en-US" altLang="zh-CN" sz="2000" b="1" dirty="0">
                <a:solidFill>
                  <a:srgbClr val="000080"/>
                </a:solidFill>
                <a:latin typeface="+mj-lt"/>
              </a:rPr>
              <a:t>Summary of characteristics of patients and their parents</a:t>
            </a:r>
          </a:p>
          <a:p>
            <a:pPr marL="800100" lvl="1" indent="-342900">
              <a:lnSpc>
                <a:spcPts val="2880"/>
              </a:lnSpc>
              <a:buClr>
                <a:srgbClr val="000064"/>
              </a:buClr>
              <a:buFont typeface="Arial" panose="020B0604020202020204" pitchFamily="34" charset="0"/>
              <a:buChar char="•"/>
            </a:pPr>
            <a:r>
              <a:rPr lang="en-US" altLang="zh-CN" sz="2000" dirty="0">
                <a:solidFill>
                  <a:srgbClr val="000080"/>
                </a:solidFill>
                <a:latin typeface="+mj-lt"/>
              </a:rPr>
              <a:t>Continuous variables: mean and standard deviation</a:t>
            </a:r>
          </a:p>
          <a:p>
            <a:pPr marL="800100" lvl="1" indent="-342900">
              <a:lnSpc>
                <a:spcPts val="2880"/>
              </a:lnSpc>
              <a:buClr>
                <a:srgbClr val="000064"/>
              </a:buClr>
              <a:buFont typeface="Arial" panose="020B0604020202020204" pitchFamily="34" charset="0"/>
              <a:buChar char="•"/>
            </a:pPr>
            <a:r>
              <a:rPr lang="en-US" altLang="zh-CN" sz="2000" dirty="0">
                <a:solidFill>
                  <a:srgbClr val="000080"/>
                </a:solidFill>
                <a:latin typeface="+mj-lt"/>
              </a:rPr>
              <a:t>Categorical variables: percentage</a:t>
            </a:r>
          </a:p>
          <a:p>
            <a:pPr marL="342900" indent="-342900">
              <a:lnSpc>
                <a:spcPts val="2880"/>
              </a:lnSpc>
              <a:buClr>
                <a:srgbClr val="000064"/>
              </a:buClr>
              <a:buFont typeface="Arial" panose="020B0604020202020204" pitchFamily="34" charset="0"/>
              <a:buChar char="•"/>
            </a:pPr>
            <a:endParaRPr lang="en-US" altLang="zh-CN" sz="2000" dirty="0">
              <a:solidFill>
                <a:srgbClr val="000080"/>
              </a:solidFill>
              <a:latin typeface="+mj-lt"/>
            </a:endParaRPr>
          </a:p>
          <a:p>
            <a:pPr>
              <a:lnSpc>
                <a:spcPts val="2880"/>
              </a:lnSpc>
              <a:buClr>
                <a:srgbClr val="000064"/>
              </a:buClr>
            </a:pPr>
            <a:r>
              <a:rPr lang="en-US" altLang="zh-CN" sz="2000" b="1" dirty="0">
                <a:solidFill>
                  <a:srgbClr val="000080"/>
                </a:solidFill>
                <a:latin typeface="+mj-lt"/>
              </a:rPr>
              <a:t>Summary of QCD total score and subscale scores</a:t>
            </a:r>
          </a:p>
          <a:p>
            <a:pPr marL="800100" lvl="1" indent="-342900">
              <a:lnSpc>
                <a:spcPts val="2880"/>
              </a:lnSpc>
              <a:buClr>
                <a:srgbClr val="000064"/>
              </a:buClr>
              <a:buFont typeface="Arial" panose="020B0604020202020204" pitchFamily="34" charset="0"/>
              <a:buChar char="•"/>
            </a:pPr>
            <a:r>
              <a:rPr lang="en-US" altLang="zh-CN" sz="2000" dirty="0">
                <a:solidFill>
                  <a:srgbClr val="000080"/>
                </a:solidFill>
                <a:latin typeface="+mj-lt"/>
              </a:rPr>
              <a:t>mean and standard deviation</a:t>
            </a:r>
          </a:p>
          <a:p>
            <a:pPr>
              <a:lnSpc>
                <a:spcPts val="2880"/>
              </a:lnSpc>
              <a:buClr>
                <a:srgbClr val="000064"/>
              </a:buClr>
            </a:pPr>
            <a:endParaRPr lang="en-US" altLang="zh-CN" sz="2000" dirty="0">
              <a:solidFill>
                <a:srgbClr val="000080"/>
              </a:solidFill>
              <a:latin typeface="+mj-lt"/>
            </a:endParaRPr>
          </a:p>
          <a:p>
            <a:pPr>
              <a:lnSpc>
                <a:spcPts val="2880"/>
              </a:lnSpc>
              <a:buClr>
                <a:srgbClr val="000064"/>
              </a:buClr>
            </a:pPr>
            <a:r>
              <a:rPr lang="en-US" altLang="zh-CN" sz="2000" b="1" dirty="0">
                <a:solidFill>
                  <a:srgbClr val="000080"/>
                </a:solidFill>
                <a:latin typeface="+mj-lt"/>
              </a:rPr>
              <a:t>Exploring the risk factors affecting the QCD total score and subscale scores</a:t>
            </a:r>
          </a:p>
          <a:p>
            <a:pPr marL="800100" lvl="1" indent="-342900">
              <a:lnSpc>
                <a:spcPts val="2880"/>
              </a:lnSpc>
              <a:buClr>
                <a:srgbClr val="000064"/>
              </a:buClr>
              <a:buFont typeface="Arial" panose="020B0604020202020204" pitchFamily="34" charset="0"/>
              <a:buChar char="•"/>
            </a:pPr>
            <a:r>
              <a:rPr lang="en-US" altLang="zh-CN" sz="2000" dirty="0">
                <a:solidFill>
                  <a:srgbClr val="000080"/>
                </a:solidFill>
                <a:latin typeface="+mj-lt"/>
              </a:rPr>
              <a:t>Simple linear regression analyses</a:t>
            </a:r>
          </a:p>
          <a:p>
            <a:pPr marL="800100" lvl="1" indent="-342900">
              <a:lnSpc>
                <a:spcPts val="2880"/>
              </a:lnSpc>
              <a:buClr>
                <a:srgbClr val="000064"/>
              </a:buClr>
              <a:buFont typeface="Arial" panose="020B0604020202020204" pitchFamily="34" charset="0"/>
              <a:buChar char="•"/>
            </a:pPr>
            <a:r>
              <a:rPr lang="en-US" altLang="zh-CN" sz="2000" dirty="0">
                <a:solidFill>
                  <a:srgbClr val="000080"/>
                </a:solidFill>
                <a:latin typeface="+mj-lt"/>
              </a:rPr>
              <a:t>Multiple linear regression analyses</a:t>
            </a:r>
          </a:p>
          <a:p>
            <a:pPr>
              <a:lnSpc>
                <a:spcPts val="2880"/>
              </a:lnSpc>
              <a:buClr>
                <a:srgbClr val="000064"/>
              </a:buClr>
            </a:pPr>
            <a:r>
              <a:rPr lang="en-US" altLang="zh-CN" sz="2000" b="1" dirty="0">
                <a:solidFill>
                  <a:srgbClr val="000080"/>
                </a:solidFill>
                <a:latin typeface="+mj-lt"/>
              </a:rPr>
              <a:t>Exploring the risk factors affecting the risk of trouble sleeping</a:t>
            </a:r>
          </a:p>
          <a:p>
            <a:pPr marL="800100" lvl="1" indent="-342900">
              <a:lnSpc>
                <a:spcPts val="2880"/>
              </a:lnSpc>
              <a:buClr>
                <a:srgbClr val="000064"/>
              </a:buClr>
              <a:buFont typeface="Arial" panose="020B0604020202020204" pitchFamily="34" charset="0"/>
              <a:buChar char="•"/>
            </a:pPr>
            <a:r>
              <a:rPr lang="en-US" altLang="zh-CN" sz="2000" dirty="0">
                <a:solidFill>
                  <a:srgbClr val="000080"/>
                </a:solidFill>
                <a:latin typeface="+mj-lt"/>
              </a:rPr>
              <a:t>Simple logistic regression analyses</a:t>
            </a:r>
          </a:p>
          <a:p>
            <a:pPr marL="800100" lvl="1" indent="-342900">
              <a:lnSpc>
                <a:spcPts val="2880"/>
              </a:lnSpc>
              <a:buClr>
                <a:srgbClr val="000064"/>
              </a:buClr>
              <a:buFont typeface="Arial" panose="020B0604020202020204" pitchFamily="34" charset="0"/>
              <a:buChar char="•"/>
            </a:pPr>
            <a:r>
              <a:rPr lang="en-US" altLang="zh-CN" sz="2000" dirty="0">
                <a:solidFill>
                  <a:srgbClr val="000080"/>
                </a:solidFill>
                <a:latin typeface="+mj-lt"/>
              </a:rPr>
              <a:t>Multiple logistic regression analyses</a:t>
            </a:r>
          </a:p>
          <a:p>
            <a:pPr marL="342900" indent="-342900">
              <a:lnSpc>
                <a:spcPts val="2880"/>
              </a:lnSpc>
              <a:buClr>
                <a:srgbClr val="000064"/>
              </a:buClr>
              <a:buFont typeface="Arial" panose="020B0604020202020204" pitchFamily="34" charset="0"/>
              <a:buChar char="•"/>
            </a:pPr>
            <a:endParaRPr lang="en-US" altLang="zh-CN" sz="2000" dirty="0">
              <a:solidFill>
                <a:srgbClr val="000080"/>
              </a:solidFill>
              <a:latin typeface="+mj-lt"/>
            </a:endParaRPr>
          </a:p>
        </p:txBody>
      </p:sp>
    </p:spTree>
    <p:extLst>
      <p:ext uri="{BB962C8B-B14F-4D97-AF65-F5344CB8AC3E}">
        <p14:creationId xmlns:p14="http://schemas.microsoft.com/office/powerpoint/2010/main" val="2994174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2448272"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2400" dirty="0">
                <a:latin typeface="+mj-lt"/>
              </a:rPr>
              <a:t>Study Results</a:t>
            </a:r>
            <a:endParaRPr lang="zh-CN" altLang="en-US" sz="2400"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8</a:t>
            </a:fld>
            <a:endParaRPr lang="en-CA" altLang="zh-CN"/>
          </a:p>
        </p:txBody>
      </p:sp>
      <p:sp>
        <p:nvSpPr>
          <p:cNvPr id="18" name="文本框 17"/>
          <p:cNvSpPr txBox="1"/>
          <p:nvPr/>
        </p:nvSpPr>
        <p:spPr>
          <a:xfrm>
            <a:off x="114223" y="1119282"/>
            <a:ext cx="9036495" cy="461665"/>
          </a:xfrm>
          <a:prstGeom prst="rect">
            <a:avLst/>
          </a:prstGeom>
          <a:noFill/>
        </p:spPr>
        <p:txBody>
          <a:bodyPr wrap="square" rtlCol="0">
            <a:spAutoFit/>
          </a:bodyPr>
          <a:lstStyle/>
          <a:p>
            <a:pPr marL="342900" indent="-342900">
              <a:buClr>
                <a:srgbClr val="000064"/>
              </a:buClr>
              <a:buFont typeface="Arial" panose="020B0604020202020204" pitchFamily="34" charset="0"/>
              <a:buChar char="•"/>
            </a:pPr>
            <a:r>
              <a:rPr lang="en-US" altLang="zh-CN" sz="2400" b="1" dirty="0">
                <a:solidFill>
                  <a:srgbClr val="000080"/>
                </a:solidFill>
                <a:latin typeface="+mj-lt"/>
              </a:rPr>
              <a:t>Characteristics of the included ADHD patients</a:t>
            </a:r>
            <a:endParaRPr lang="zh-CN" altLang="en-US" sz="2400" b="1" dirty="0">
              <a:solidFill>
                <a:srgbClr val="000080"/>
              </a:solidFill>
              <a:latin typeface="+mj-lt"/>
            </a:endParaRPr>
          </a:p>
        </p:txBody>
      </p:sp>
      <p:graphicFrame>
        <p:nvGraphicFramePr>
          <p:cNvPr id="10" name="表格 9"/>
          <p:cNvGraphicFramePr>
            <a:graphicFrameLocks noGrp="1"/>
          </p:cNvGraphicFramePr>
          <p:nvPr>
            <p:extLst>
              <p:ext uri="{D42A27DB-BD31-4B8C-83A1-F6EECF244321}">
                <p14:modId xmlns:p14="http://schemas.microsoft.com/office/powerpoint/2010/main" val="2998662757"/>
              </p:ext>
            </p:extLst>
          </p:nvPr>
        </p:nvGraphicFramePr>
        <p:xfrm>
          <a:off x="251516" y="1626200"/>
          <a:ext cx="8568956" cy="4995125"/>
        </p:xfrm>
        <a:graphic>
          <a:graphicData uri="http://schemas.openxmlformats.org/drawingml/2006/table">
            <a:tbl>
              <a:tblPr/>
              <a:tblGrid>
                <a:gridCol w="4070255">
                  <a:extLst>
                    <a:ext uri="{9D8B030D-6E8A-4147-A177-3AD203B41FA5}">
                      <a16:colId xmlns:a16="http://schemas.microsoft.com/office/drawing/2014/main" val="3148022130"/>
                    </a:ext>
                  </a:extLst>
                </a:gridCol>
                <a:gridCol w="3186581">
                  <a:extLst>
                    <a:ext uri="{9D8B030D-6E8A-4147-A177-3AD203B41FA5}">
                      <a16:colId xmlns:a16="http://schemas.microsoft.com/office/drawing/2014/main" val="273327781"/>
                    </a:ext>
                  </a:extLst>
                </a:gridCol>
                <a:gridCol w="1312120">
                  <a:extLst>
                    <a:ext uri="{9D8B030D-6E8A-4147-A177-3AD203B41FA5}">
                      <a16:colId xmlns:a16="http://schemas.microsoft.com/office/drawing/2014/main" val="4007436684"/>
                    </a:ext>
                  </a:extLst>
                </a:gridCol>
              </a:tblGrid>
              <a:tr h="325606">
                <a:tc>
                  <a:txBody>
                    <a:bodyPr/>
                    <a:lstStyle/>
                    <a:p>
                      <a:pPr algn="ctr" fontAlgn="ctr"/>
                      <a:r>
                        <a:rPr lang="en-US" sz="1200" b="1" i="0" u="none" strike="noStrike" dirty="0">
                          <a:solidFill>
                            <a:schemeClr val="bg1"/>
                          </a:solidFill>
                          <a:effectLst/>
                          <a:latin typeface="Cambria" panose="02040503050406030204" pitchFamily="18" charset="0"/>
                          <a:ea typeface="等线" panose="02010600030101010101" pitchFamily="2" charset="-122"/>
                        </a:rPr>
                        <a:t>Characteristics</a:t>
                      </a:r>
                      <a:endParaRPr lang="zh-CN" sz="1200" b="1" i="0" u="none" strike="noStrike" dirty="0">
                        <a:solidFill>
                          <a:schemeClr val="bg1"/>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0C0"/>
                    </a:solidFill>
                  </a:tcPr>
                </a:tc>
                <a:tc>
                  <a:txBody>
                    <a:bodyPr/>
                    <a:lstStyle/>
                    <a:p>
                      <a:pPr algn="ctr" fontAlgn="ctr"/>
                      <a:r>
                        <a:rPr lang="en-US" sz="1200" b="1" i="0" u="none" strike="noStrike" dirty="0">
                          <a:solidFill>
                            <a:schemeClr val="bg1"/>
                          </a:solidFill>
                          <a:effectLst/>
                          <a:latin typeface="Cambria" panose="02040503050406030204" pitchFamily="18" charset="0"/>
                          <a:ea typeface="等线" panose="02010600030101010101" pitchFamily="2" charset="-122"/>
                        </a:rPr>
                        <a:t>Levels</a:t>
                      </a:r>
                      <a:endParaRPr lang="zh-CN" sz="1200" b="1" i="0" u="none" strike="noStrike" dirty="0">
                        <a:solidFill>
                          <a:schemeClr val="bg1"/>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0C0"/>
                    </a:solidFill>
                  </a:tcPr>
                </a:tc>
                <a:tc>
                  <a:txBody>
                    <a:bodyPr/>
                    <a:lstStyle/>
                    <a:p>
                      <a:pPr algn="ctr" fontAlgn="ctr"/>
                      <a:r>
                        <a:rPr lang="en-US" sz="1200" b="1" i="0" u="none" strike="noStrike" dirty="0">
                          <a:solidFill>
                            <a:schemeClr val="bg1"/>
                          </a:solidFill>
                          <a:effectLst/>
                          <a:latin typeface="Cambria" panose="02040503050406030204" pitchFamily="18" charset="0"/>
                          <a:ea typeface="等线" panose="02010600030101010101" pitchFamily="2" charset="-122"/>
                        </a:rPr>
                        <a:t>Mean (SD)/%</a:t>
                      </a:r>
                      <a:endParaRPr lang="zh-CN" sz="1200" b="1" i="0" u="none" strike="noStrike" dirty="0">
                        <a:solidFill>
                          <a:schemeClr val="bg1"/>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0C0"/>
                    </a:solidFill>
                  </a:tcPr>
                </a:tc>
                <a:extLst>
                  <a:ext uri="{0D108BD9-81ED-4DB2-BD59-A6C34878D82A}">
                    <a16:rowId xmlns:a16="http://schemas.microsoft.com/office/drawing/2014/main" val="3214909584"/>
                  </a:ext>
                </a:extLst>
              </a:tr>
              <a:tr h="186060">
                <a:tc rowSpan="2">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Age</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&lt;10 years old</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49.00%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73859114"/>
                  </a:ext>
                </a:extLst>
              </a:tr>
              <a:tr h="186060">
                <a:tc vMerge="1">
                  <a:txBody>
                    <a:bodyPr/>
                    <a:lstStyle/>
                    <a:p>
                      <a:endParaRPr lang="zh-CN" altLang="en-US"/>
                    </a:p>
                  </a:txBody>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&gt;=10 years old</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51.00%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49328367"/>
                  </a:ext>
                </a:extLst>
              </a:tr>
              <a:tr h="186060">
                <a:tc gridSpan="2">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Male gender</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zh-CN" altLang="en-US"/>
                    </a:p>
                  </a:txBody>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77.50%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84418568"/>
                  </a:ext>
                </a:extLst>
              </a:tr>
              <a:tr h="186060">
                <a:tc gridSpan="2">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Single-child family</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zh-CN" altLang="en-US"/>
                    </a:p>
                  </a:txBody>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68.50%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41774155"/>
                  </a:ext>
                </a:extLst>
              </a:tr>
              <a:tr h="325606">
                <a:tc gridSpan="2">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Disease duration after diagnosis of ADHD (weeks)</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zh-CN" altLang="en-US"/>
                    </a:p>
                  </a:txBody>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62.6 (96.6)</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55622660"/>
                  </a:ext>
                </a:extLst>
              </a:tr>
              <a:tr h="186060">
                <a:tc rowSpan="2">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ADHD treatment</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Medication use</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63.50%</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07738717"/>
                  </a:ext>
                </a:extLst>
              </a:tr>
              <a:tr h="186060">
                <a:tc vMerge="1">
                  <a:txBody>
                    <a:bodyPr/>
                    <a:lstStyle/>
                    <a:p>
                      <a:endParaRPr lang="zh-CN" altLang="en-US"/>
                    </a:p>
                  </a:txBody>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No medication use</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36.50%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13627453"/>
                  </a:ext>
                </a:extLst>
              </a:tr>
              <a:tr h="627141">
                <a:tc rowSpan="3">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ADHD subtype</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Combination of inattention and hyperactivity/impulsivity</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49.00%</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56870498"/>
                  </a:ext>
                </a:extLst>
              </a:tr>
              <a:tr h="186060">
                <a:tc vMerge="1">
                  <a:txBody>
                    <a:bodyPr/>
                    <a:lstStyle/>
                    <a:p>
                      <a:endParaRPr lang="zh-CN" altLang="en-US"/>
                    </a:p>
                  </a:txBody>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Inattention</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45.50%</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17649674"/>
                  </a:ext>
                </a:extLst>
              </a:tr>
              <a:tr h="318222">
                <a:tc vMerge="1">
                  <a:txBody>
                    <a:bodyPr/>
                    <a:lstStyle/>
                    <a:p>
                      <a:endParaRPr lang="zh-CN" altLang="en-US"/>
                    </a:p>
                  </a:txBody>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Hyperactivity/impulsivity</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5.50%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39628428"/>
                  </a:ext>
                </a:extLst>
              </a:tr>
              <a:tr h="186060">
                <a:tc rowSpan="5">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Current ADHD treatment </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Any treatment</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65.50%</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91387808"/>
                  </a:ext>
                </a:extLst>
              </a:tr>
              <a:tr h="186060">
                <a:tc vMerge="1">
                  <a:txBody>
                    <a:bodyPr/>
                    <a:lstStyle/>
                    <a:p>
                      <a:endParaRPr lang="zh-CN" altLang="en-US"/>
                    </a:p>
                  </a:txBody>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Drug treatment</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63.50%</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27659856"/>
                  </a:ext>
                </a:extLst>
              </a:tr>
              <a:tr h="186060">
                <a:tc vMerge="1">
                  <a:txBody>
                    <a:bodyPr/>
                    <a:lstStyle/>
                    <a:p>
                      <a:endParaRPr lang="zh-CN" altLang="en-US"/>
                    </a:p>
                  </a:txBody>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Behavior treatment</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8.00%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05417530"/>
                  </a:ext>
                </a:extLst>
              </a:tr>
              <a:tr h="186060">
                <a:tc vMerge="1">
                  <a:txBody>
                    <a:bodyPr/>
                    <a:lstStyle/>
                    <a:p>
                      <a:endParaRPr lang="zh-CN" altLang="en-US"/>
                    </a:p>
                  </a:txBody>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Parents training</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5.00%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10101814"/>
                  </a:ext>
                </a:extLst>
              </a:tr>
              <a:tr h="186060">
                <a:tc vMerge="1">
                  <a:txBody>
                    <a:bodyPr/>
                    <a:lstStyle/>
                    <a:p>
                      <a:endParaRPr lang="zh-CN" altLang="en-US"/>
                    </a:p>
                  </a:txBody>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School intervention</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0.50%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34318331"/>
                  </a:ext>
                </a:extLst>
              </a:tr>
              <a:tr h="186060">
                <a:tc rowSpan="5">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Mental comorbidities </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Learning disability</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24.50%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8904812"/>
                  </a:ext>
                </a:extLst>
              </a:tr>
              <a:tr h="186060">
                <a:tc vMerge="1">
                  <a:txBody>
                    <a:bodyPr/>
                    <a:lstStyle/>
                    <a:p>
                      <a:endParaRPr lang="zh-CN" altLang="en-US"/>
                    </a:p>
                  </a:txBody>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Tic disorder</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10.50%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492873"/>
                  </a:ext>
                </a:extLst>
              </a:tr>
              <a:tr h="325606">
                <a:tc vMerge="1">
                  <a:txBody>
                    <a:bodyPr/>
                    <a:lstStyle/>
                    <a:p>
                      <a:endParaRPr lang="zh-CN" altLang="en-US"/>
                    </a:p>
                  </a:txBody>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Oppositional defiant disorder</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10.00%</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89816340"/>
                  </a:ext>
                </a:extLst>
              </a:tr>
              <a:tr h="186060">
                <a:tc vMerge="1">
                  <a:txBody>
                    <a:bodyPr/>
                    <a:lstStyle/>
                    <a:p>
                      <a:endParaRPr lang="zh-CN" altLang="en-US"/>
                    </a:p>
                  </a:txBody>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Personality disorder</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5.50%</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68754590"/>
                  </a:ext>
                </a:extLst>
              </a:tr>
              <a:tr h="186060">
                <a:tc vMerge="1">
                  <a:txBody>
                    <a:bodyPr/>
                    <a:lstStyle/>
                    <a:p>
                      <a:endParaRPr lang="zh-CN" altLang="en-US"/>
                    </a:p>
                  </a:txBody>
                  <a:tcPr/>
                </a:tc>
                <a:tc>
                  <a:txBody>
                    <a:bodyPr/>
                    <a:lstStyle/>
                    <a:p>
                      <a:pPr algn="ctr" fontAlgn="ctr"/>
                      <a:r>
                        <a:rPr lang="en-US" sz="1200" b="0" i="0" u="none" strike="noStrike">
                          <a:solidFill>
                            <a:srgbClr val="000000"/>
                          </a:solidFill>
                          <a:effectLst/>
                          <a:latin typeface="Cambria" panose="02040503050406030204" pitchFamily="18" charset="0"/>
                          <a:ea typeface="等线" panose="02010600030101010101" pitchFamily="2" charset="-122"/>
                        </a:rPr>
                        <a:t>Stress</a:t>
                      </a:r>
                      <a:endParaRPr lang="zh-CN" sz="1200" b="0" i="0" u="none" strike="noStrike">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200" b="0" i="0" u="none" strike="noStrike" dirty="0">
                          <a:solidFill>
                            <a:srgbClr val="000000"/>
                          </a:solidFill>
                          <a:effectLst/>
                          <a:latin typeface="Cambria" panose="02040503050406030204" pitchFamily="18" charset="0"/>
                          <a:ea typeface="等线" panose="02010600030101010101" pitchFamily="2" charset="-122"/>
                        </a:rPr>
                        <a:t>5.00%</a:t>
                      </a:r>
                      <a:endParaRPr lang="zh-CN" sz="1200" b="0" i="0" u="none" strike="noStrike" dirty="0">
                        <a:solidFill>
                          <a:srgbClr val="000000"/>
                        </a:solidFill>
                        <a:effectLst/>
                        <a:latin typeface="Cambria" panose="02040503050406030204" pitchFamily="18" charset="0"/>
                        <a:ea typeface="等线" panose="02010600030101010101" pitchFamily="2" charset="-122"/>
                      </a:endParaRPr>
                    </a:p>
                  </a:txBody>
                  <a:tcPr marL="9179" marR="9179" marT="9179"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35137517"/>
                  </a:ext>
                </a:extLst>
              </a:tr>
            </a:tbl>
          </a:graphicData>
        </a:graphic>
      </p:graphicFrame>
    </p:spTree>
    <p:extLst>
      <p:ext uri="{BB962C8B-B14F-4D97-AF65-F5344CB8AC3E}">
        <p14:creationId xmlns:p14="http://schemas.microsoft.com/office/powerpoint/2010/main" val="3556678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107504" y="258016"/>
            <a:ext cx="2448272" cy="723677"/>
          </a:xfrm>
          <a:prstGeom prst="roundRect">
            <a:avLst/>
          </a:prstGeom>
          <a:solidFill>
            <a:srgbClr val="8AC34A"/>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2400" dirty="0">
                <a:latin typeface="+mj-lt"/>
              </a:rPr>
              <a:t>Study Results</a:t>
            </a:r>
            <a:endParaRPr lang="zh-CN" altLang="en-US" sz="2400" dirty="0">
              <a:latin typeface="+mj-lt"/>
            </a:endParaRPr>
          </a:p>
        </p:txBody>
      </p:sp>
      <p:sp>
        <p:nvSpPr>
          <p:cNvPr id="17" name="Slide Number Placeholder 16">
            <a:extLst>
              <a:ext uri="{FF2B5EF4-FFF2-40B4-BE49-F238E27FC236}">
                <a16:creationId xmlns:a16="http://schemas.microsoft.com/office/drawing/2014/main" id="{30F73E57-08F7-41AB-8D5D-9666C7F1A555}"/>
              </a:ext>
            </a:extLst>
          </p:cNvPr>
          <p:cNvSpPr>
            <a:spLocks noGrp="1"/>
          </p:cNvSpPr>
          <p:nvPr>
            <p:ph type="sldNum" sz="quarter" idx="12"/>
          </p:nvPr>
        </p:nvSpPr>
        <p:spPr/>
        <p:txBody>
          <a:bodyPr/>
          <a:lstStyle/>
          <a:p>
            <a:pPr>
              <a:defRPr/>
            </a:pPr>
            <a:fld id="{D70A213C-5F48-4202-90D9-4052C1134005}" type="slidenum">
              <a:rPr lang="en-CA" altLang="zh-CN" smtClean="0"/>
              <a:pPr>
                <a:defRPr/>
              </a:pPr>
              <a:t>9</a:t>
            </a:fld>
            <a:endParaRPr lang="en-CA" altLang="zh-CN"/>
          </a:p>
        </p:txBody>
      </p:sp>
      <p:sp>
        <p:nvSpPr>
          <p:cNvPr id="18" name="文本框 17"/>
          <p:cNvSpPr txBox="1"/>
          <p:nvPr/>
        </p:nvSpPr>
        <p:spPr>
          <a:xfrm>
            <a:off x="114223" y="1119282"/>
            <a:ext cx="9036495" cy="461665"/>
          </a:xfrm>
          <a:prstGeom prst="rect">
            <a:avLst/>
          </a:prstGeom>
          <a:noFill/>
        </p:spPr>
        <p:txBody>
          <a:bodyPr wrap="square" rtlCol="0">
            <a:spAutoFit/>
          </a:bodyPr>
          <a:lstStyle/>
          <a:p>
            <a:pPr marL="342900" indent="-342900">
              <a:buClr>
                <a:srgbClr val="000064"/>
              </a:buClr>
              <a:buFont typeface="Arial" panose="020B0604020202020204" pitchFamily="34" charset="0"/>
              <a:buChar char="•"/>
            </a:pPr>
            <a:r>
              <a:rPr lang="en-US" altLang="zh-CN" sz="2400" b="1" dirty="0">
                <a:solidFill>
                  <a:srgbClr val="000080"/>
                </a:solidFill>
                <a:latin typeface="+mj-lt"/>
              </a:rPr>
              <a:t>Characteristics of the included patients’ parents</a:t>
            </a:r>
            <a:endParaRPr lang="zh-CN" altLang="en-US" sz="2400" b="1" dirty="0">
              <a:solidFill>
                <a:srgbClr val="000080"/>
              </a:solidFill>
              <a:latin typeface="+mj-lt"/>
            </a:endParaRPr>
          </a:p>
        </p:txBody>
      </p:sp>
      <p:graphicFrame>
        <p:nvGraphicFramePr>
          <p:cNvPr id="2" name="表格 1"/>
          <p:cNvGraphicFramePr>
            <a:graphicFrameLocks noGrp="1"/>
          </p:cNvGraphicFramePr>
          <p:nvPr>
            <p:extLst>
              <p:ext uri="{D42A27DB-BD31-4B8C-83A1-F6EECF244321}">
                <p14:modId xmlns:p14="http://schemas.microsoft.com/office/powerpoint/2010/main" val="206583313"/>
              </p:ext>
            </p:extLst>
          </p:nvPr>
        </p:nvGraphicFramePr>
        <p:xfrm>
          <a:off x="467544" y="1844819"/>
          <a:ext cx="8208912" cy="3744420"/>
        </p:xfrm>
        <a:graphic>
          <a:graphicData uri="http://schemas.openxmlformats.org/drawingml/2006/table">
            <a:tbl>
              <a:tblPr/>
              <a:tblGrid>
                <a:gridCol w="3899234">
                  <a:extLst>
                    <a:ext uri="{9D8B030D-6E8A-4147-A177-3AD203B41FA5}">
                      <a16:colId xmlns:a16="http://schemas.microsoft.com/office/drawing/2014/main" val="2358009597"/>
                    </a:ext>
                  </a:extLst>
                </a:gridCol>
                <a:gridCol w="3052688">
                  <a:extLst>
                    <a:ext uri="{9D8B030D-6E8A-4147-A177-3AD203B41FA5}">
                      <a16:colId xmlns:a16="http://schemas.microsoft.com/office/drawing/2014/main" val="985663998"/>
                    </a:ext>
                  </a:extLst>
                </a:gridCol>
                <a:gridCol w="1256990">
                  <a:extLst>
                    <a:ext uri="{9D8B030D-6E8A-4147-A177-3AD203B41FA5}">
                      <a16:colId xmlns:a16="http://schemas.microsoft.com/office/drawing/2014/main" val="2402322094"/>
                    </a:ext>
                  </a:extLst>
                </a:gridCol>
              </a:tblGrid>
              <a:tr h="513940">
                <a:tc>
                  <a:txBody>
                    <a:bodyPr/>
                    <a:lstStyle/>
                    <a:p>
                      <a:pPr algn="ctr" fontAlgn="ctr"/>
                      <a:r>
                        <a:rPr lang="en-US" sz="1400" b="0" i="0" u="none" strike="noStrike" dirty="0">
                          <a:solidFill>
                            <a:schemeClr val="bg1"/>
                          </a:solidFill>
                          <a:effectLst/>
                          <a:latin typeface="Cambria" panose="02040503050406030204" pitchFamily="18" charset="0"/>
                          <a:ea typeface="等线" panose="02010600030101010101" pitchFamily="2" charset="-122"/>
                        </a:rPr>
                        <a:t>Characteristics</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070C0"/>
                    </a:solidFill>
                  </a:tcPr>
                </a:tc>
                <a:tc>
                  <a:txBody>
                    <a:bodyPr/>
                    <a:lstStyle/>
                    <a:p>
                      <a:pPr algn="ctr" fontAlgn="ctr"/>
                      <a:r>
                        <a:rPr lang="en-US" sz="1400" b="0" i="0" u="none" strike="noStrike" dirty="0">
                          <a:solidFill>
                            <a:schemeClr val="bg1"/>
                          </a:solidFill>
                          <a:effectLst/>
                          <a:latin typeface="Cambria" panose="02040503050406030204" pitchFamily="18" charset="0"/>
                          <a:ea typeface="等线" panose="02010600030101010101" pitchFamily="2" charset="-122"/>
                        </a:rPr>
                        <a:t>Levels</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070C0"/>
                    </a:solidFill>
                  </a:tcPr>
                </a:tc>
                <a:tc>
                  <a:txBody>
                    <a:bodyPr/>
                    <a:lstStyle/>
                    <a:p>
                      <a:pPr algn="ctr" fontAlgn="ctr"/>
                      <a:r>
                        <a:rPr lang="en-US" sz="1400" b="0" i="0" u="none" strike="noStrike" dirty="0">
                          <a:solidFill>
                            <a:schemeClr val="bg1"/>
                          </a:solidFill>
                          <a:effectLst/>
                          <a:latin typeface="Cambria" panose="02040503050406030204" pitchFamily="18" charset="0"/>
                          <a:ea typeface="等线" panose="02010600030101010101" pitchFamily="2" charset="-122"/>
                        </a:rPr>
                        <a:t>Mean (SD)/%</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070C0"/>
                    </a:solidFill>
                  </a:tcPr>
                </a:tc>
                <a:extLst>
                  <a:ext uri="{0D108BD9-81ED-4DB2-BD59-A6C34878D82A}">
                    <a16:rowId xmlns:a16="http://schemas.microsoft.com/office/drawing/2014/main" val="594819261"/>
                  </a:ext>
                </a:extLst>
              </a:tr>
              <a:tr h="293680">
                <a:tc rowSpan="2">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Education of mother</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&gt; high school</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41.50%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06726555"/>
                  </a:ext>
                </a:extLst>
              </a:tr>
              <a:tr h="293680">
                <a:tc vMerge="1">
                  <a:txBody>
                    <a:bodyPr/>
                    <a:lstStyle/>
                    <a:p>
                      <a:endParaRPr lang="zh-CN" altLang="en-US"/>
                    </a:p>
                  </a:txBody>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&lt;= high school</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58.50%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96952029"/>
                  </a:ext>
                </a:extLst>
              </a:tr>
              <a:tr h="293680">
                <a:tc rowSpan="3">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Monthly income of father  (RMB)</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&lt;5000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35.20%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78693058"/>
                  </a:ext>
                </a:extLst>
              </a:tr>
              <a:tr h="293680">
                <a:tc vMerge="1">
                  <a:txBody>
                    <a:bodyPr/>
                    <a:lstStyle/>
                    <a:p>
                      <a:endParaRPr lang="zh-CN" altLang="en-US"/>
                    </a:p>
                  </a:txBody>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5000-9000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36.70%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17395491"/>
                  </a:ext>
                </a:extLst>
              </a:tr>
              <a:tr h="293680">
                <a:tc vMerge="1">
                  <a:txBody>
                    <a:bodyPr/>
                    <a:lstStyle/>
                    <a:p>
                      <a:endParaRPr lang="zh-CN" altLang="en-US"/>
                    </a:p>
                  </a:txBody>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&gt;9000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28.10%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49791884"/>
                  </a:ext>
                </a:extLst>
              </a:tr>
              <a:tr h="293680">
                <a:tc rowSpan="2">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Life style of father</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Smoking</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56.10%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09470951"/>
                  </a:ext>
                </a:extLst>
              </a:tr>
              <a:tr h="293680">
                <a:tc vMerge="1">
                  <a:txBody>
                    <a:bodyPr/>
                    <a:lstStyle/>
                    <a:p>
                      <a:endParaRPr lang="zh-CN" altLang="en-US"/>
                    </a:p>
                  </a:txBody>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Drinking</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66.20%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99250183"/>
                  </a:ext>
                </a:extLst>
              </a:tr>
              <a:tr h="293680">
                <a:tc rowSpan="4">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Parenting style</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Authoritarian</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23.50%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67376425"/>
                  </a:ext>
                </a:extLst>
              </a:tr>
              <a:tr h="293680">
                <a:tc vMerge="1">
                  <a:txBody>
                    <a:bodyPr/>
                    <a:lstStyle/>
                    <a:p>
                      <a:endParaRPr lang="zh-CN" altLang="en-US"/>
                    </a:p>
                  </a:txBody>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Authoritative</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35.50%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30401953"/>
                  </a:ext>
                </a:extLst>
              </a:tr>
              <a:tr h="293680">
                <a:tc vMerge="1">
                  <a:txBody>
                    <a:bodyPr/>
                    <a:lstStyle/>
                    <a:p>
                      <a:endParaRPr lang="zh-CN" altLang="en-US"/>
                    </a:p>
                  </a:txBody>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Permissive</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29.50%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41253634"/>
                  </a:ext>
                </a:extLst>
              </a:tr>
              <a:tr h="293680">
                <a:tc vMerge="1">
                  <a:txBody>
                    <a:bodyPr/>
                    <a:lstStyle/>
                    <a:p>
                      <a:endParaRPr lang="zh-CN" altLang="en-US"/>
                    </a:p>
                  </a:txBody>
                  <a:tcPr/>
                </a:tc>
                <a:tc>
                  <a:txBody>
                    <a:bodyPr/>
                    <a:lstStyle/>
                    <a:p>
                      <a:pPr algn="ctr" fontAlgn="ctr"/>
                      <a:r>
                        <a:rPr lang="en-US" sz="1400" b="0" i="0" u="none" strike="noStrike">
                          <a:solidFill>
                            <a:srgbClr val="000000"/>
                          </a:solidFill>
                          <a:effectLst/>
                          <a:latin typeface="Cambria" panose="02040503050406030204" pitchFamily="18" charset="0"/>
                          <a:ea typeface="等线" panose="02010600030101010101" pitchFamily="2" charset="-122"/>
                        </a:rPr>
                        <a:t>Uninvolved</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400" b="0" i="0" u="none" strike="noStrike" dirty="0">
                          <a:solidFill>
                            <a:srgbClr val="000000"/>
                          </a:solidFill>
                          <a:effectLst/>
                          <a:latin typeface="Cambria" panose="02040503050406030204" pitchFamily="18" charset="0"/>
                          <a:ea typeface="等线" panose="02010600030101010101" pitchFamily="2" charset="-122"/>
                        </a:rPr>
                        <a:t>11.50%</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05651808"/>
                  </a:ext>
                </a:extLst>
              </a:tr>
            </a:tbl>
          </a:graphicData>
        </a:graphic>
      </p:graphicFrame>
    </p:spTree>
    <p:extLst>
      <p:ext uri="{BB962C8B-B14F-4D97-AF65-F5344CB8AC3E}">
        <p14:creationId xmlns:p14="http://schemas.microsoft.com/office/powerpoint/2010/main" val="36094560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17885</TotalTime>
  <Words>1088</Words>
  <Application>Microsoft Macintosh PowerPoint</Application>
  <PresentationFormat>On-screen Show (4:3)</PresentationFormat>
  <Paragraphs>235</Paragraphs>
  <Slides>16</Slides>
  <Notes>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2</vt:i4>
      </vt:variant>
      <vt:variant>
        <vt:lpstr>Slide Titles</vt:lpstr>
      </vt:variant>
      <vt:variant>
        <vt:i4>16</vt:i4>
      </vt:variant>
    </vt:vector>
  </HeadingPairs>
  <TitlesOfParts>
    <vt:vector size="27" baseType="lpstr">
      <vt:lpstr>等线</vt:lpstr>
      <vt:lpstr>等线</vt:lpstr>
      <vt:lpstr>宋体</vt:lpstr>
      <vt:lpstr>华文楷体</vt:lpstr>
      <vt:lpstr>Arial</vt:lpstr>
      <vt:lpstr>Calibri</vt:lpstr>
      <vt:lpstr>Cambria</vt:lpstr>
      <vt:lpstr>Times New Roman</vt:lpstr>
      <vt:lpstr>Adjacency</vt:lpstr>
      <vt:lpstr>Microsoft Word Document</vt:lpstr>
      <vt:lpstr>Microsoft Excel Binary 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Deric Chen</dc:creator>
  <cp:lastModifiedBy>Deric Chen</cp:lastModifiedBy>
  <cp:revision>729</cp:revision>
  <dcterms:created xsi:type="dcterms:W3CDTF">2016-04-13T13:36:00Z</dcterms:created>
  <dcterms:modified xsi:type="dcterms:W3CDTF">2018-04-22T03:31:31Z</dcterms:modified>
</cp:coreProperties>
</file>